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0" r:id="rId2"/>
  </p:sldMasterIdLst>
  <p:notesMasterIdLst>
    <p:notesMasterId r:id="rId21"/>
  </p:notesMasterIdLst>
  <p:handoutMasterIdLst>
    <p:handoutMasterId r:id="rId22"/>
  </p:handoutMasterIdLst>
  <p:sldIdLst>
    <p:sldId id="256" r:id="rId3"/>
    <p:sldId id="310" r:id="rId4"/>
    <p:sldId id="326" r:id="rId5"/>
    <p:sldId id="327" r:id="rId6"/>
    <p:sldId id="328" r:id="rId7"/>
    <p:sldId id="329" r:id="rId8"/>
    <p:sldId id="330" r:id="rId9"/>
    <p:sldId id="347" r:id="rId10"/>
    <p:sldId id="345" r:id="rId11"/>
    <p:sldId id="346" r:id="rId12"/>
    <p:sldId id="334" r:id="rId13"/>
    <p:sldId id="350" r:id="rId14"/>
    <p:sldId id="343" r:id="rId15"/>
    <p:sldId id="351" r:id="rId16"/>
    <p:sldId id="338" r:id="rId17"/>
    <p:sldId id="339" r:id="rId18"/>
    <p:sldId id="348" r:id="rId19"/>
    <p:sldId id="349" r:id="rId2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2" autoAdjust="0"/>
    <p:restoredTop sz="95080" autoAdjust="0"/>
  </p:normalViewPr>
  <p:slideViewPr>
    <p:cSldViewPr snapToGrid="0" showGuides="1">
      <p:cViewPr varScale="1">
        <p:scale>
          <a:sx n="62" d="100"/>
          <a:sy n="62" d="100"/>
        </p:scale>
        <p:origin x="1176"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Problem to solve: We estimate effort from size, but we</a:t>
            </a:r>
            <a:r>
              <a:rPr lang="en-US" baseline="0" dirty="0"/>
              <a:t> do </a:t>
            </a:r>
            <a:r>
              <a:rPr lang="en-US" dirty="0"/>
              <a:t>not have</a:t>
            </a:r>
            <a:r>
              <a:rPr lang="en-US" baseline="0" dirty="0"/>
              <a:t> size until we are done. To make this work, we need better estimates.</a:t>
            </a:r>
          </a:p>
          <a:p>
            <a:r>
              <a:rPr lang="en-US" baseline="0" dirty="0"/>
              <a:t>Solution:  Introduce the planning model and estimation by parts. </a:t>
            </a:r>
            <a:endParaRPr lang="en-US" dirty="0"/>
          </a:p>
          <a:p>
            <a:endParaRPr lang="en-US" dirty="0"/>
          </a:p>
          <a:p>
            <a:r>
              <a:rPr lang="en-US" dirty="0"/>
              <a:t>Introduce a Naïve</a:t>
            </a:r>
            <a:r>
              <a:rPr lang="en-US" baseline="0" dirty="0"/>
              <a:t> Probe D without historical data or size tables.</a:t>
            </a:r>
            <a:endParaRPr lang="en-US" dirty="0"/>
          </a:p>
          <a:p>
            <a:endParaRPr lang="en-US" dirty="0"/>
          </a:p>
          <a:p>
            <a:r>
              <a:rPr lang="en-US" dirty="0"/>
              <a:t>Assumed prior concepts</a:t>
            </a:r>
          </a:p>
          <a:p>
            <a:r>
              <a:rPr lang="en-US" dirty="0"/>
              <a:t>Size</a:t>
            </a:r>
            <a:r>
              <a:rPr lang="en-US" baseline="0" dirty="0"/>
              <a:t> measurement</a:t>
            </a:r>
            <a:endParaRPr lang="en-US" dirty="0"/>
          </a:p>
          <a:p>
            <a:r>
              <a:rPr lang="en-US" dirty="0"/>
              <a:t>Size</a:t>
            </a:r>
            <a:r>
              <a:rPr lang="en-US" baseline="0" dirty="0"/>
              <a:t> accounting</a:t>
            </a:r>
          </a:p>
          <a:p>
            <a:r>
              <a:rPr lang="en-US" baseline="0" dirty="0"/>
              <a:t>Relation between size and effort</a:t>
            </a:r>
            <a:endParaRPr lang="en-US" dirty="0"/>
          </a:p>
          <a:p>
            <a:endParaRPr lang="en-US" dirty="0"/>
          </a:p>
          <a:p>
            <a:r>
              <a:rPr lang="en-US" dirty="0"/>
              <a:t>New concepts</a:t>
            </a:r>
          </a:p>
          <a:p>
            <a:r>
              <a:rPr lang="en-US" dirty="0"/>
              <a:t>Planning Model</a:t>
            </a:r>
            <a:endParaRPr lang="en-US" baseline="0" dirty="0"/>
          </a:p>
          <a:p>
            <a:r>
              <a:rPr lang="en-US" dirty="0"/>
              <a:t>Estimated</a:t>
            </a:r>
            <a:r>
              <a:rPr lang="en-US" baseline="0" dirty="0"/>
              <a:t> size accounting</a:t>
            </a:r>
            <a:endParaRPr lang="en-US" dirty="0"/>
          </a:p>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613" y="8685213"/>
            <a:ext cx="2971800" cy="458787"/>
          </a:xfrm>
          <a:prstGeom prst="rect">
            <a:avLst/>
          </a:prstGeom>
          <a:ln/>
        </p:spPr>
        <p:txBody>
          <a:bodyPr/>
          <a:lstStyle/>
          <a:p>
            <a:fld id="{9202D3E4-A8C9-4FD0-8C5C-D2CAE22C263D}" type="slidenum">
              <a:rPr lang="en-US" altLang="en-US"/>
              <a:pPr/>
              <a:t>11</a:t>
            </a:fld>
            <a:endParaRPr lang="en-US" altLang="en-US"/>
          </a:p>
        </p:txBody>
      </p:sp>
      <p:sp>
        <p:nvSpPr>
          <p:cNvPr id="1115138" name="Rectangle 2"/>
          <p:cNvSpPr>
            <a:spLocks noGrp="1" noRot="1" noChangeAspect="1" noChangeArrowheads="1" noTextEdit="1"/>
          </p:cNvSpPr>
          <p:nvPr>
            <p:ph type="sldImg"/>
          </p:nvPr>
        </p:nvSpPr>
        <p:spPr>
          <a:xfrm>
            <a:off x="1222375" y="714375"/>
            <a:ext cx="4706938" cy="3530600"/>
          </a:xfrm>
          <a:ln/>
        </p:spPr>
      </p:sp>
      <p:sp>
        <p:nvSpPr>
          <p:cNvPr id="1115139" name="Rectangle 3"/>
          <p:cNvSpPr>
            <a:spLocks noGrp="1" noChangeArrowheads="1"/>
          </p:cNvSpPr>
          <p:nvPr>
            <p:ph type="body" idx="1"/>
          </p:nvPr>
        </p:nvSpPr>
        <p:spPr>
          <a:xfrm>
            <a:off x="954088" y="4486275"/>
            <a:ext cx="5241925" cy="4252913"/>
          </a:xfrm>
        </p:spPr>
        <p:txBody>
          <a:bodyPr/>
          <a:lstStyle/>
          <a:p>
            <a:pPr defTabSz="949325"/>
            <a:r>
              <a:rPr lang="en-US" altLang="en-US" dirty="0"/>
              <a:t>This is a VERY simple (the simplest?) use-case diagram. The external actors (both people and other systems) are shown as stick figures linked by a relationship line with use-case bubbles. Relationships between use cases can also be represented, but good general advice is to keep use-case diagrams simple.</a:t>
            </a:r>
          </a:p>
        </p:txBody>
      </p:sp>
    </p:spTree>
    <p:extLst>
      <p:ext uri="{BB962C8B-B14F-4D97-AF65-F5344CB8AC3E}">
        <p14:creationId xmlns:p14="http://schemas.microsoft.com/office/powerpoint/2010/main" val="4639808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084B5DC3-8146-49D0-87F0-3C546AB31F3A}" type="slidenum">
              <a:rPr lang="en-US" altLang="en-US"/>
              <a:pPr/>
              <a:t>12</a:t>
            </a:fld>
            <a:endParaRPr lang="en-US" altLang="en-US"/>
          </a:p>
        </p:txBody>
      </p:sp>
      <p:sp>
        <p:nvSpPr>
          <p:cNvPr id="1117186" name="Rectangle 2"/>
          <p:cNvSpPr>
            <a:spLocks noGrp="1" noRot="1" noChangeAspect="1" noChangeArrowheads="1" noTextEdit="1"/>
          </p:cNvSpPr>
          <p:nvPr>
            <p:ph type="sldImg"/>
          </p:nvPr>
        </p:nvSpPr>
        <p:spPr>
          <a:xfrm>
            <a:off x="1222375" y="714375"/>
            <a:ext cx="4706938" cy="3530600"/>
          </a:xfrm>
          <a:ln/>
        </p:spPr>
      </p:sp>
      <p:sp>
        <p:nvSpPr>
          <p:cNvPr id="1117187" name="Rectangle 3"/>
          <p:cNvSpPr>
            <a:spLocks noGrp="1" noChangeArrowheads="1"/>
          </p:cNvSpPr>
          <p:nvPr>
            <p:ph type="body" idx="1"/>
          </p:nvPr>
        </p:nvSpPr>
        <p:spPr>
          <a:xfrm>
            <a:off x="954088" y="4486275"/>
            <a:ext cx="5241925" cy="4252913"/>
          </a:xfrm>
        </p:spPr>
        <p:txBody>
          <a:bodyPr/>
          <a:lstStyle/>
          <a:p>
            <a:pPr defTabSz="949325"/>
            <a:r>
              <a:rPr lang="en-US" altLang="en-US" dirty="0"/>
              <a:t>The description is a necessary accompaniment to the use-case diagram. This is just an example format (there are no accepted standards).</a:t>
            </a:r>
          </a:p>
          <a:p>
            <a:pPr defTabSz="949325"/>
            <a:r>
              <a:rPr lang="en-US" altLang="en-US" dirty="0"/>
              <a:t>Note that this description contains information equivalent to the PSP Scenario template. </a:t>
            </a:r>
          </a:p>
        </p:txBody>
      </p:sp>
    </p:spTree>
    <p:extLst>
      <p:ext uri="{BB962C8B-B14F-4D97-AF65-F5344CB8AC3E}">
        <p14:creationId xmlns:p14="http://schemas.microsoft.com/office/powerpoint/2010/main" val="7907729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B73DA9AF-625A-4BC9-9E02-403AA535982E}" type="slidenum">
              <a:rPr lang="en-US" altLang="en-US"/>
              <a:pPr/>
              <a:t>13</a:t>
            </a:fld>
            <a:endParaRPr lang="en-US" altLang="en-US"/>
          </a:p>
        </p:txBody>
      </p:sp>
      <p:sp>
        <p:nvSpPr>
          <p:cNvPr id="1119234" name="Rectangle 2"/>
          <p:cNvSpPr>
            <a:spLocks noGrp="1" noRot="1" noChangeAspect="1" noChangeArrowheads="1" noTextEdit="1"/>
          </p:cNvSpPr>
          <p:nvPr>
            <p:ph type="sldImg"/>
          </p:nvPr>
        </p:nvSpPr>
        <p:spPr>
          <a:xfrm>
            <a:off x="1222375" y="714375"/>
            <a:ext cx="4706938" cy="3530600"/>
          </a:xfrm>
          <a:ln/>
        </p:spPr>
      </p:sp>
      <p:sp>
        <p:nvSpPr>
          <p:cNvPr id="1119235" name="Rectangle 3"/>
          <p:cNvSpPr>
            <a:spLocks noGrp="1" noChangeArrowheads="1"/>
          </p:cNvSpPr>
          <p:nvPr>
            <p:ph type="body" idx="1"/>
          </p:nvPr>
        </p:nvSpPr>
        <p:spPr>
          <a:xfrm>
            <a:off x="954088" y="4486275"/>
            <a:ext cx="5241925" cy="4252913"/>
          </a:xfrm>
        </p:spPr>
        <p:txBody>
          <a:bodyPr/>
          <a:lstStyle/>
          <a:p>
            <a:pPr defTabSz="949325"/>
            <a:endParaRPr lang="en-US" altLang="en-US"/>
          </a:p>
        </p:txBody>
      </p:sp>
    </p:spTree>
    <p:extLst>
      <p:ext uri="{BB962C8B-B14F-4D97-AF65-F5344CB8AC3E}">
        <p14:creationId xmlns:p14="http://schemas.microsoft.com/office/powerpoint/2010/main" val="419739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FF1F936E-23A4-49E8-8629-66AB2DE1EF73}" type="slidenum">
              <a:rPr lang="en-US" altLang="en-US"/>
              <a:pPr/>
              <a:t>14</a:t>
            </a:fld>
            <a:endParaRPr lang="en-US" altLang="en-US"/>
          </a:p>
        </p:txBody>
      </p:sp>
      <p:sp>
        <p:nvSpPr>
          <p:cNvPr id="1121282" name="Rectangle 2"/>
          <p:cNvSpPr>
            <a:spLocks noGrp="1" noRot="1" noChangeAspect="1" noChangeArrowheads="1" noTextEdit="1"/>
          </p:cNvSpPr>
          <p:nvPr>
            <p:ph type="sldImg"/>
          </p:nvPr>
        </p:nvSpPr>
        <p:spPr>
          <a:xfrm>
            <a:off x="1222375" y="714375"/>
            <a:ext cx="4706938" cy="3530600"/>
          </a:xfrm>
          <a:ln/>
        </p:spPr>
      </p:sp>
      <p:sp>
        <p:nvSpPr>
          <p:cNvPr id="1121283" name="Rectangle 3"/>
          <p:cNvSpPr>
            <a:spLocks noGrp="1" noChangeArrowheads="1"/>
          </p:cNvSpPr>
          <p:nvPr>
            <p:ph type="body" idx="1"/>
          </p:nvPr>
        </p:nvSpPr>
        <p:spPr>
          <a:xfrm>
            <a:off x="954088" y="4486275"/>
            <a:ext cx="5241925" cy="4252913"/>
          </a:xfrm>
        </p:spPr>
        <p:txBody>
          <a:bodyPr/>
          <a:lstStyle/>
          <a:p>
            <a:pPr defTabSz="949325"/>
            <a:r>
              <a:rPr lang="en-US" altLang="en-US" dirty="0"/>
              <a:t>Objects are lists along the top (both external actors and component parts of the system). The vertical axis represents time, with the dotted line below each object called its timeline. The horizontal arrows represent messages sent between objects, and they are annotated with method names. "Calculate" is a message sent to the same object (self).</a:t>
            </a:r>
          </a:p>
        </p:txBody>
      </p:sp>
    </p:spTree>
    <p:extLst>
      <p:ext uri="{BB962C8B-B14F-4D97-AF65-F5344CB8AC3E}">
        <p14:creationId xmlns:p14="http://schemas.microsoft.com/office/powerpoint/2010/main" val="2483081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dirty="0"/>
              <a:t>Test cases help you</a:t>
            </a:r>
            <a:r>
              <a:rPr lang="en-US" baseline="0" dirty="0"/>
              <a:t> to evaluate what “done” looks like.</a:t>
            </a:r>
          </a:p>
          <a:p>
            <a:r>
              <a:rPr lang="en-US" baseline="0" dirty="0"/>
              <a:t>With test cases you make decisions explicit and can review for completeness, formats, and </a:t>
            </a:r>
            <a:r>
              <a:rPr lang="en-US" baseline="0" dirty="0" err="1"/>
              <a:t>ommissions</a:t>
            </a:r>
            <a:r>
              <a:rPr lang="en-US" baseline="0" dirty="0"/>
              <a:t>. </a:t>
            </a:r>
            <a:endParaRPr lang="en-US" dirty="0"/>
          </a:p>
        </p:txBody>
      </p:sp>
    </p:spTree>
    <p:extLst>
      <p:ext uri="{BB962C8B-B14F-4D97-AF65-F5344CB8AC3E}">
        <p14:creationId xmlns:p14="http://schemas.microsoft.com/office/powerpoint/2010/main" val="40770043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18</a:t>
            </a:fld>
            <a:endParaRPr lang="en-US" dirty="0"/>
          </a:p>
        </p:txBody>
      </p:sp>
    </p:spTree>
    <p:extLst>
      <p:ext uri="{BB962C8B-B14F-4D97-AF65-F5344CB8AC3E}">
        <p14:creationId xmlns:p14="http://schemas.microsoft.com/office/powerpoint/2010/main" val="1286566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dirty="0"/>
              <a:t>“Why</a:t>
            </a:r>
            <a:r>
              <a:rPr lang="en-US" baseline="0" dirty="0"/>
              <a:t> are user stories not enough?” is likely to come up.</a:t>
            </a:r>
          </a:p>
          <a:p>
            <a:r>
              <a:rPr lang="en-US" baseline="0" dirty="0"/>
              <a:t>Be prepared to answer this question, using examples, such as from Mike Cohn.</a:t>
            </a:r>
          </a:p>
          <a:p>
            <a:r>
              <a:rPr lang="en-US" baseline="0" dirty="0"/>
              <a:t>User stories are a shorthand that assume you will also describe</a:t>
            </a:r>
          </a:p>
          <a:p>
            <a:endParaRPr lang="en-US" baseline="0" dirty="0"/>
          </a:p>
          <a:p>
            <a:r>
              <a:rPr lang="en-US" baseline="0" dirty="0"/>
              <a:t>Test cases,</a:t>
            </a:r>
          </a:p>
          <a:p>
            <a:r>
              <a:rPr lang="en-US" baseline="0" dirty="0"/>
              <a:t>Actors,</a:t>
            </a:r>
          </a:p>
          <a:p>
            <a:r>
              <a:rPr lang="en-US" baseline="0" dirty="0"/>
              <a:t>Operating flows,</a:t>
            </a:r>
          </a:p>
          <a:p>
            <a:r>
              <a:rPr lang="en-US" baseline="0" dirty="0"/>
              <a:t>Failure cases</a:t>
            </a:r>
          </a:p>
          <a:p>
            <a:endParaRPr lang="en-US" dirty="0"/>
          </a:p>
          <a:p>
            <a:r>
              <a:rPr lang="en-US" dirty="0"/>
              <a:t>Discussions are useful, but also limited. They are limited to the people in</a:t>
            </a:r>
            <a:r>
              <a:rPr lang="en-US" baseline="0" dirty="0"/>
              <a:t> the discussion and details are easily forgotten. Nonverbal communication is rich, but fleeting. You need ways to capture the key points from these discussions. This is even more important if your product has multiple stakeholders. </a:t>
            </a:r>
            <a:endParaRPr lang="en-US" dirty="0"/>
          </a:p>
          <a:p>
            <a:r>
              <a:rPr lang="en-US" dirty="0"/>
              <a:t> </a:t>
            </a:r>
          </a:p>
          <a:p>
            <a:r>
              <a:rPr lang="en-US" dirty="0"/>
              <a:t>Sam</a:t>
            </a:r>
            <a:r>
              <a:rPr lang="en-US" baseline="0" dirty="0"/>
              <a:t>uel Goldwin famously said, “an oral contract isn’t worth the paper it’s printed on.”</a:t>
            </a:r>
          </a:p>
          <a:p>
            <a:r>
              <a:rPr lang="en-US" baseline="0" dirty="0"/>
              <a:t>While user stories are a convenient shorthand to keep the big picture in mind, they are not adequate to describe the work. You need additional tools.</a:t>
            </a:r>
            <a:endParaRPr lang="en-US" dirty="0"/>
          </a:p>
        </p:txBody>
      </p:sp>
    </p:spTree>
    <p:extLst>
      <p:ext uri="{BB962C8B-B14F-4D97-AF65-F5344CB8AC3E}">
        <p14:creationId xmlns:p14="http://schemas.microsoft.com/office/powerpoint/2010/main" val="2866665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dirty="0"/>
              <a:t>This</a:t>
            </a:r>
            <a:r>
              <a:rPr lang="en-US" baseline="0" dirty="0"/>
              <a:t> statement is vague and leaves a lot of questions unanswered. </a:t>
            </a:r>
          </a:p>
          <a:p>
            <a:r>
              <a:rPr lang="en-US" baseline="0" dirty="0"/>
              <a:t>Before you write code, there are a number of points for which you need clarity.</a:t>
            </a:r>
          </a:p>
          <a:p>
            <a:endParaRPr lang="en-US" baseline="0" dirty="0"/>
          </a:p>
          <a:p>
            <a:r>
              <a:rPr lang="en-US" baseline="0" dirty="0"/>
              <a:t>Remember, this is a very simple example. For very simple problems, you may not need much documentation. We are using this example so that you can practice the techniques before applying them to a more challenging problem.</a:t>
            </a:r>
          </a:p>
          <a:p>
            <a:endParaRPr lang="en-US" dirty="0"/>
          </a:p>
        </p:txBody>
      </p:sp>
    </p:spTree>
    <p:extLst>
      <p:ext uri="{BB962C8B-B14F-4D97-AF65-F5344CB8AC3E}">
        <p14:creationId xmlns:p14="http://schemas.microsoft.com/office/powerpoint/2010/main" val="440747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pPr marL="0" marR="0" lvl="0" indent="0" algn="l" defTabSz="895350" rtl="0" eaLnBrk="0" fontAlgn="base" latinLnBrk="0" hangingPunct="0">
              <a:lnSpc>
                <a:spcPct val="90000"/>
              </a:lnSpc>
              <a:spcBef>
                <a:spcPct val="40000"/>
              </a:spcBef>
              <a:spcAft>
                <a:spcPct val="0"/>
              </a:spcAft>
              <a:buClrTx/>
              <a:buSzTx/>
              <a:buFontTx/>
              <a:buNone/>
              <a:tabLst/>
              <a:defRPr/>
            </a:pPr>
            <a:r>
              <a:rPr lang="en-US" dirty="0">
                <a:effectLst/>
              </a:rPr>
              <a:t>Miller, G. A. 1955. “The Magical Number Seven, Plus or Minus Two: Some Limits on Our Capacity for Processing Information. 1956.” </a:t>
            </a:r>
            <a:r>
              <a:rPr lang="en-US" i="1" dirty="0">
                <a:effectLst/>
              </a:rPr>
              <a:t>Psychological Review</a:t>
            </a:r>
            <a:r>
              <a:rPr lang="en-US" dirty="0">
                <a:effectLst/>
              </a:rPr>
              <a:t> 101 (2): 343–52. http://www.ncbi.nlm.nih.gov/pubmed/8022966.</a:t>
            </a:r>
          </a:p>
          <a:p>
            <a:endParaRPr lang="en-US" dirty="0"/>
          </a:p>
          <a:p>
            <a:r>
              <a:rPr lang="en-US" dirty="0"/>
              <a:t>Of course you can manage</a:t>
            </a:r>
            <a:r>
              <a:rPr lang="en-US" baseline="0" dirty="0"/>
              <a:t> a small program without much help, but your ability to scale the requirements will hit a roadblock quickly. </a:t>
            </a:r>
          </a:p>
          <a:p>
            <a:r>
              <a:rPr lang="en-US" baseline="0" dirty="0"/>
              <a:t>In a typical agile implementation, the problem has ALREADY been analyzed to the atomic user story that will not strain the developer.</a:t>
            </a:r>
          </a:p>
          <a:p>
            <a:endParaRPr lang="en-US" baseline="0" dirty="0"/>
          </a:p>
          <a:p>
            <a:r>
              <a:rPr lang="en-US" baseline="0" dirty="0"/>
              <a:t>These techniques are necessary to convert any nontrivial problem into user stories.</a:t>
            </a:r>
          </a:p>
          <a:p>
            <a:endParaRPr lang="en-US" baseline="0" dirty="0"/>
          </a:p>
          <a:p>
            <a:endParaRPr lang="en-US" baseline="0" dirty="0"/>
          </a:p>
        </p:txBody>
      </p:sp>
    </p:spTree>
    <p:extLst>
      <p:ext uri="{BB962C8B-B14F-4D97-AF65-F5344CB8AC3E}">
        <p14:creationId xmlns:p14="http://schemas.microsoft.com/office/powerpoint/2010/main" val="2530941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sz="1400" b="0" i="0" kern="1200" dirty="0">
                <a:solidFill>
                  <a:schemeClr val="tx1"/>
                </a:solidFill>
                <a:effectLst/>
                <a:latin typeface="Arial" charset="0"/>
                <a:ea typeface="+mn-ea"/>
                <a:cs typeface="Arial" charset="0"/>
              </a:rPr>
              <a:t>https://www.mountaingoatsoftware.com/agile/user-stories</a:t>
            </a:r>
          </a:p>
          <a:p>
            <a:endParaRPr lang="en-US" sz="1400" b="0" i="0" kern="1200" dirty="0">
              <a:solidFill>
                <a:schemeClr val="tx1"/>
              </a:solidFill>
              <a:effectLst/>
              <a:latin typeface="Arial" charset="0"/>
              <a:ea typeface="+mn-ea"/>
              <a:cs typeface="Arial" charset="0"/>
            </a:endParaRPr>
          </a:p>
          <a:p>
            <a:r>
              <a:rPr lang="en-US" sz="1400" b="0" i="0" kern="1200" dirty="0">
                <a:solidFill>
                  <a:schemeClr val="tx1"/>
                </a:solidFill>
                <a:effectLst/>
                <a:latin typeface="Arial" charset="0"/>
                <a:ea typeface="+mn-ea"/>
                <a:cs typeface="Arial" charset="0"/>
              </a:rPr>
              <a:t>While a product backlog can be thought of as a replacement for the requirements document of a traditional project, it is important to remember that the written part of an agile user story (“As a user, I want …”) is incomplete until the discussions about that story occur.</a:t>
            </a:r>
          </a:p>
          <a:p>
            <a:endParaRPr lang="en-US" sz="1400" b="0" i="0" kern="1200" dirty="0">
              <a:solidFill>
                <a:schemeClr val="tx1"/>
              </a:solidFill>
              <a:effectLst/>
              <a:latin typeface="Arial" charset="0"/>
              <a:ea typeface="+mn-ea"/>
              <a:cs typeface="Arial" charset="0"/>
            </a:endParaRPr>
          </a:p>
          <a:p>
            <a:r>
              <a:rPr lang="en-US" sz="1400" b="0" i="0" kern="1200" dirty="0">
                <a:solidFill>
                  <a:schemeClr val="tx1"/>
                </a:solidFill>
                <a:effectLst/>
                <a:latin typeface="Arial" charset="0"/>
                <a:ea typeface="+mn-ea"/>
                <a:cs typeface="Arial" charset="0"/>
              </a:rPr>
              <a:t>It’s often best to think of the written part as a pointer to the real requirement. User stories could point to a diagram depicting a workflow, a spreadsheet showing how to perform a calculation, or any other artifact the product owner or team desires.</a:t>
            </a:r>
          </a:p>
          <a:p>
            <a:endParaRPr lang="en-US" sz="1400" b="0" i="0" kern="1200" dirty="0">
              <a:solidFill>
                <a:schemeClr val="tx1"/>
              </a:solidFill>
              <a:effectLst/>
              <a:latin typeface="Arial" charset="0"/>
              <a:ea typeface="+mn-ea"/>
              <a:cs typeface="Arial" charset="0"/>
            </a:endParaRPr>
          </a:p>
          <a:p>
            <a:endParaRPr lang="en-US" sz="1400" b="0" i="0" kern="1200" dirty="0">
              <a:solidFill>
                <a:schemeClr val="tx1"/>
              </a:solidFill>
              <a:effectLst/>
              <a:latin typeface="Arial" charset="0"/>
              <a:ea typeface="+mn-ea"/>
              <a:cs typeface="Arial" charset="0"/>
            </a:endParaRPr>
          </a:p>
          <a:p>
            <a:r>
              <a:rPr lang="en-US" sz="1400" b="0" i="0" kern="1200" dirty="0">
                <a:solidFill>
                  <a:schemeClr val="tx1"/>
                </a:solidFill>
                <a:effectLst/>
                <a:latin typeface="Arial" charset="0"/>
                <a:ea typeface="+mn-ea"/>
                <a:cs typeface="Arial" charset="0"/>
              </a:rPr>
              <a:t>What is a user story?</a:t>
            </a:r>
          </a:p>
          <a:p>
            <a:r>
              <a:rPr lang="en-US" sz="1400" b="1" i="0" kern="1200" dirty="0">
                <a:solidFill>
                  <a:schemeClr val="tx1"/>
                </a:solidFill>
                <a:effectLst/>
                <a:latin typeface="Arial" charset="0"/>
                <a:ea typeface="+mn-ea"/>
                <a:cs typeface="Arial" charset="0"/>
              </a:rPr>
              <a:t>User stories</a:t>
            </a:r>
            <a:r>
              <a:rPr lang="en-US" sz="1400" b="0" i="0" kern="1200" dirty="0">
                <a:solidFill>
                  <a:schemeClr val="tx1"/>
                </a:solidFill>
                <a:effectLst/>
                <a:latin typeface="Arial" charset="0"/>
                <a:ea typeface="+mn-ea"/>
                <a:cs typeface="Arial" charset="0"/>
              </a:rPr>
              <a:t> are short, simple descriptions of a feature told from the perspective of the person who desires the new capability, usually a user or customer of the system. They typically follow a simple template:</a:t>
            </a:r>
          </a:p>
          <a:p>
            <a:r>
              <a:rPr lang="en-US" sz="1400" b="0" i="1" kern="1200" dirty="0">
                <a:solidFill>
                  <a:schemeClr val="tx1"/>
                </a:solidFill>
                <a:effectLst/>
                <a:latin typeface="Arial" charset="0"/>
                <a:ea typeface="+mn-ea"/>
                <a:cs typeface="Arial" charset="0"/>
              </a:rPr>
              <a:t>As a &lt; type of user &gt;, I want &lt; some goal &gt; so that &lt; some reason &gt;.</a:t>
            </a:r>
            <a:endParaRPr lang="en-US" sz="1400" b="0" i="0" kern="1200" dirty="0">
              <a:solidFill>
                <a:schemeClr val="tx1"/>
              </a:solidFill>
              <a:effectLst/>
              <a:latin typeface="Arial" charset="0"/>
              <a:ea typeface="+mn-ea"/>
              <a:cs typeface="Arial" charset="0"/>
            </a:endParaRPr>
          </a:p>
          <a:p>
            <a:r>
              <a:rPr lang="en-US" sz="1400" b="0" i="0" kern="1200" dirty="0">
                <a:solidFill>
                  <a:schemeClr val="tx1"/>
                </a:solidFill>
                <a:effectLst/>
                <a:latin typeface="Arial" charset="0"/>
                <a:ea typeface="+mn-ea"/>
                <a:cs typeface="Arial" charset="0"/>
              </a:rPr>
              <a:t>User stories are often written on index cards or sticky notes, stored in a shoe box, and arranged on walls or tables to facilitate planning and discussion. As such, they strongly shift the focus from writing about features to discussing them. In fact, these discussions are more important than whatever text is written.</a:t>
            </a:r>
          </a:p>
          <a:p>
            <a:endParaRPr lang="en-US" dirty="0"/>
          </a:p>
          <a:p>
            <a:r>
              <a:rPr lang="en-US" sz="1400" b="0" i="0" kern="1200" dirty="0">
                <a:solidFill>
                  <a:schemeClr val="tx1"/>
                </a:solidFill>
                <a:effectLst/>
                <a:latin typeface="Arial" charset="0"/>
                <a:ea typeface="+mn-ea"/>
                <a:cs typeface="Arial" charset="0"/>
              </a:rPr>
              <a:t>Detail can be added to user stories in two ways:</a:t>
            </a:r>
          </a:p>
          <a:p>
            <a:r>
              <a:rPr lang="en-US" sz="1400" b="0" i="0" kern="1200" dirty="0">
                <a:solidFill>
                  <a:schemeClr val="tx1"/>
                </a:solidFill>
                <a:effectLst/>
                <a:latin typeface="Arial" charset="0"/>
                <a:ea typeface="+mn-ea"/>
                <a:cs typeface="Arial" charset="0"/>
              </a:rPr>
              <a:t>By splitting a user story into multiple, smaller user stories.</a:t>
            </a:r>
          </a:p>
          <a:p>
            <a:r>
              <a:rPr lang="en-US" sz="1400" b="0" i="0" kern="1200" dirty="0">
                <a:solidFill>
                  <a:schemeClr val="tx1"/>
                </a:solidFill>
                <a:effectLst/>
                <a:latin typeface="Arial" charset="0"/>
                <a:ea typeface="+mn-ea"/>
                <a:cs typeface="Arial" charset="0"/>
              </a:rPr>
              <a:t>By adding “conditions of satisfaction.”</a:t>
            </a:r>
          </a:p>
          <a:p>
            <a:endParaRPr lang="en-US" sz="1400" b="0" i="0" kern="1200" dirty="0">
              <a:solidFill>
                <a:schemeClr val="tx1"/>
              </a:solidFill>
              <a:effectLst/>
              <a:latin typeface="Arial" charset="0"/>
              <a:ea typeface="+mn-ea"/>
              <a:cs typeface="Arial" charset="0"/>
            </a:endParaRPr>
          </a:p>
          <a:p>
            <a:r>
              <a:rPr lang="en-US" sz="1400" b="0" i="0" kern="1200" dirty="0">
                <a:solidFill>
                  <a:schemeClr val="tx1"/>
                </a:solidFill>
                <a:effectLst/>
                <a:latin typeface="Arial" charset="0"/>
                <a:ea typeface="+mn-ea"/>
                <a:cs typeface="Arial" charset="0"/>
              </a:rPr>
              <a:t>Detail could be added to that user story example by adding the following conditions of satisfaction:</a:t>
            </a:r>
          </a:p>
          <a:p>
            <a:r>
              <a:rPr lang="en-US" sz="1400" b="0" i="0" kern="1200" dirty="0">
                <a:solidFill>
                  <a:schemeClr val="tx1"/>
                </a:solidFill>
                <a:effectLst/>
                <a:latin typeface="Arial" charset="0"/>
                <a:ea typeface="+mn-ea"/>
                <a:cs typeface="Arial" charset="0"/>
              </a:rPr>
              <a:t>Make sure it works with major retail holidays: Christmas, Easter, President’s Day, Mother’s Day, Father’s Day, Labor Day, New Year’s Day.</a:t>
            </a:r>
          </a:p>
          <a:p>
            <a:r>
              <a:rPr lang="en-US" sz="1400" b="0" i="0" kern="1200" dirty="0">
                <a:solidFill>
                  <a:schemeClr val="tx1"/>
                </a:solidFill>
                <a:effectLst/>
                <a:latin typeface="Arial" charset="0"/>
                <a:ea typeface="+mn-ea"/>
                <a:cs typeface="Arial" charset="0"/>
              </a:rPr>
              <a:t>Support holidays that span two calendar years (none span three).</a:t>
            </a:r>
          </a:p>
          <a:p>
            <a:r>
              <a:rPr lang="en-US" sz="1400" b="0" i="0" kern="1200" dirty="0">
                <a:solidFill>
                  <a:schemeClr val="tx1"/>
                </a:solidFill>
                <a:effectLst/>
                <a:latin typeface="Arial" charset="0"/>
                <a:ea typeface="+mn-ea"/>
                <a:cs typeface="Arial" charset="0"/>
              </a:rPr>
              <a:t>Holiday seasons can be set from one holiday to the next (such as Thanksgiving to Christmas).</a:t>
            </a:r>
          </a:p>
          <a:p>
            <a:r>
              <a:rPr lang="en-US" sz="1400" b="0" i="0" kern="1200" dirty="0">
                <a:solidFill>
                  <a:schemeClr val="tx1"/>
                </a:solidFill>
                <a:effectLst/>
                <a:latin typeface="Arial" charset="0"/>
                <a:ea typeface="+mn-ea"/>
                <a:cs typeface="Arial" charset="0"/>
              </a:rPr>
              <a:t>Holiday seasons can be set to be a number of days prior to the holiday.</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580095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a:xfrm>
            <a:off x="3884613" y="8685213"/>
            <a:ext cx="2971800" cy="458787"/>
          </a:xfrm>
          <a:prstGeom prst="rect">
            <a:avLst/>
          </a:prstGeom>
          <a:ln/>
        </p:spPr>
        <p:txBody>
          <a:bodyPr/>
          <a:lstStyle/>
          <a:p>
            <a:fld id="{8CF2F847-ABEA-44A9-9755-93A43005F8F9}" type="slidenum">
              <a:rPr lang="en-US" altLang="en-US">
                <a:solidFill>
                  <a:srgbClr val="000000"/>
                </a:solidFill>
              </a:rPr>
              <a:pPr/>
              <a:t>7</a:t>
            </a:fld>
            <a:endParaRPr lang="en-US" altLang="en-US">
              <a:solidFill>
                <a:srgbClr val="000000"/>
              </a:solidFill>
            </a:endParaRPr>
          </a:p>
        </p:txBody>
      </p:sp>
      <p:sp>
        <p:nvSpPr>
          <p:cNvPr id="826370"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3335744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CC4C3C1F-47A3-4D10-B36F-D4F0E81D8615}" type="slidenum">
              <a:rPr lang="en-US" altLang="en-US">
                <a:solidFill>
                  <a:srgbClr val="000000"/>
                </a:solidFill>
              </a:rPr>
              <a:pPr/>
              <a:t>8</a:t>
            </a:fld>
            <a:endParaRPr lang="en-US" altLang="en-US">
              <a:solidFill>
                <a:srgbClr val="000000"/>
              </a:solidFill>
            </a:endParaRPr>
          </a:p>
        </p:txBody>
      </p:sp>
      <p:sp>
        <p:nvSpPr>
          <p:cNvPr id="830466"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736690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AA5C35D9-B23E-4129-80F7-282C98CEF9C3}" type="slidenum">
              <a:rPr lang="en-US" altLang="en-US">
                <a:solidFill>
                  <a:srgbClr val="000000"/>
                </a:solidFill>
              </a:rPr>
              <a:pPr/>
              <a:t>9</a:t>
            </a:fld>
            <a:endParaRPr lang="en-US" altLang="en-US">
              <a:solidFill>
                <a:srgbClr val="000000"/>
              </a:solidFill>
            </a:endParaRPr>
          </a:p>
        </p:txBody>
      </p:sp>
      <p:sp>
        <p:nvSpPr>
          <p:cNvPr id="976898"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3985920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45D891FC-D333-467E-9AD9-EC5D2A07F2A4}" type="slidenum">
              <a:rPr lang="en-US" altLang="en-US"/>
              <a:pPr/>
              <a:t>10</a:t>
            </a:fld>
            <a:endParaRPr lang="en-US" altLang="en-US"/>
          </a:p>
        </p:txBody>
      </p:sp>
      <p:sp>
        <p:nvSpPr>
          <p:cNvPr id="1113090" name="Rectangle 2"/>
          <p:cNvSpPr>
            <a:spLocks noGrp="1" noRot="1" noChangeAspect="1" noChangeArrowheads="1" noTextEdit="1"/>
          </p:cNvSpPr>
          <p:nvPr>
            <p:ph type="sldImg"/>
          </p:nvPr>
        </p:nvSpPr>
        <p:spPr>
          <a:xfrm>
            <a:off x="1222375" y="714375"/>
            <a:ext cx="4706938" cy="3530600"/>
          </a:xfrm>
          <a:ln/>
        </p:spPr>
      </p:sp>
      <p:sp>
        <p:nvSpPr>
          <p:cNvPr id="1113091" name="Rectangle 3"/>
          <p:cNvSpPr>
            <a:spLocks noGrp="1" noChangeArrowheads="1"/>
          </p:cNvSpPr>
          <p:nvPr>
            <p:ph type="body" idx="1"/>
          </p:nvPr>
        </p:nvSpPr>
        <p:spPr>
          <a:xfrm>
            <a:off x="954088" y="4486275"/>
            <a:ext cx="5241925" cy="4252913"/>
          </a:xfrm>
        </p:spPr>
        <p:txBody>
          <a:bodyPr/>
          <a:lstStyle/>
          <a:p>
            <a:pPr defTabSz="949325"/>
            <a:endParaRPr lang="en-US" altLang="en-US"/>
          </a:p>
        </p:txBody>
      </p:sp>
    </p:spTree>
    <p:extLst>
      <p:ext uri="{BB962C8B-B14F-4D97-AF65-F5344CB8AC3E}">
        <p14:creationId xmlns:p14="http://schemas.microsoft.com/office/powerpoint/2010/main" val="14394445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1721490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853201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3407953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8451137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115318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813396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432778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6658069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3676408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886229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7035048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8633989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3291539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805653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0520637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42234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Describe the Problem</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 id="2147483729"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Describe the Problem</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842455496"/>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7.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image" Target="../media/image8.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vmlDrawing" Target="../drawings/vmlDrawing2.vml"/><Relationship Id="rId6" Type="http://schemas.openxmlformats.org/officeDocument/2006/relationships/image" Target="../media/image9.emf"/><Relationship Id="rId5" Type="http://schemas.openxmlformats.org/officeDocument/2006/relationships/oleObject" Target="../embeddings/oleObject2.bin"/><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13 – Describe the Problem</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2067" name="Rectangle 3"/>
          <p:cNvSpPr>
            <a:spLocks noGrp="1" noChangeArrowheads="1"/>
          </p:cNvSpPr>
          <p:nvPr>
            <p:ph type="body" idx="1"/>
          </p:nvPr>
        </p:nvSpPr>
        <p:spPr>
          <a:xfrm>
            <a:off x="381000" y="1256326"/>
            <a:ext cx="8229278" cy="3444478"/>
          </a:xfrm>
        </p:spPr>
        <p:txBody>
          <a:bodyPr/>
          <a:lstStyle/>
          <a:p>
            <a:r>
              <a:rPr lang="en-US" altLang="en-US" dirty="0"/>
              <a:t>Use-case diagrams link actors (external agents) with use cases.</a:t>
            </a:r>
          </a:p>
          <a:p>
            <a:endParaRPr lang="en-US" altLang="en-US" dirty="0"/>
          </a:p>
          <a:p>
            <a:r>
              <a:rPr lang="en-US" altLang="en-US" dirty="0"/>
              <a:t>Each use case describes a unit of functionality and is documented in text. (UML does not define a format.)</a:t>
            </a:r>
          </a:p>
          <a:p>
            <a:endParaRPr lang="en-US" altLang="en-US" dirty="0"/>
          </a:p>
          <a:p>
            <a:r>
              <a:rPr lang="en-US" altLang="en-US" dirty="0"/>
              <a:t>A use case describes sequences of normal and abnormal interactions among actors and the system. </a:t>
            </a:r>
          </a:p>
          <a:p>
            <a:endParaRPr lang="en-US" altLang="en-US" dirty="0"/>
          </a:p>
          <a:p>
            <a:r>
              <a:rPr lang="en-US" altLang="en-US" dirty="0"/>
              <a:t>A use-case description is an external perspective, with the system viewed as a “black box.”</a:t>
            </a:r>
          </a:p>
          <a:p>
            <a:endParaRPr lang="en-US" altLang="en-US" dirty="0"/>
          </a:p>
          <a:p>
            <a:r>
              <a:rPr lang="en-US" altLang="en-US" dirty="0"/>
              <a:t>UML activity diagrams can also describe usage details.</a:t>
            </a:r>
          </a:p>
        </p:txBody>
      </p:sp>
      <p:pic>
        <p:nvPicPr>
          <p:cNvPr id="1112068" name="Picture 4" descr="ED"/>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06755" y="-3252"/>
            <a:ext cx="1033463" cy="738188"/>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098"/>
          <p:cNvSpPr txBox="1">
            <a:spLocks noChangeArrowheads="1"/>
          </p:cNvSpPr>
          <p:nvPr/>
        </p:nvSpPr>
        <p:spPr>
          <a:xfrm>
            <a:off x="280769" y="188011"/>
            <a:ext cx="4663679" cy="528962"/>
          </a:xfrm>
          <a:prstGeom prst="rect">
            <a:avLst/>
          </a:prstGeom>
          <a:noFill/>
          <a:ln/>
        </p:spPr>
        <p:txBody>
          <a:bodyPr vert="horz" wrap="square" lIns="86916" tIns="42863" rIns="86916" bIns="42863" numCol="1" rtlCol="0" anchor="ctr" anchorCtr="0" compatLnSpc="1">
            <a:prstTxWarp prst="textNoShape">
              <a:avLst/>
            </a:prstTxWarp>
            <a:noAutofit/>
          </a:bodyPr>
          <a:lst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a:lstStyle>
          <a:p>
            <a:r>
              <a:rPr lang="en-US" altLang="en-US" dirty="0"/>
              <a:t>Use Cases</a:t>
            </a:r>
          </a:p>
        </p:txBody>
      </p:sp>
    </p:spTree>
    <p:extLst>
      <p:ext uri="{BB962C8B-B14F-4D97-AF65-F5344CB8AC3E}">
        <p14:creationId xmlns:p14="http://schemas.microsoft.com/office/powerpoint/2010/main" val="2039497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4114" name="Rectangle 2"/>
          <p:cNvSpPr>
            <a:spLocks noGrp="1" noChangeArrowheads="1"/>
          </p:cNvSpPr>
          <p:nvPr>
            <p:ph type="title"/>
          </p:nvPr>
        </p:nvSpPr>
        <p:spPr>
          <a:xfrm>
            <a:off x="381000" y="266701"/>
            <a:ext cx="4624137" cy="978694"/>
          </a:xfrm>
        </p:spPr>
        <p:txBody>
          <a:bodyPr/>
          <a:lstStyle/>
          <a:p>
            <a:r>
              <a:rPr lang="en-US" altLang="en-US" dirty="0"/>
              <a:t>Use-Case Diagram</a:t>
            </a:r>
          </a:p>
        </p:txBody>
      </p:sp>
      <p:pic>
        <p:nvPicPr>
          <p:cNvPr id="1114116" name="Picture 4" descr="ED"/>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04135" y="-4877"/>
            <a:ext cx="1033462" cy="738188"/>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411261" y="1223561"/>
            <a:ext cx="5120640" cy="1653916"/>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Box 6"/>
          <p:cNvSpPr txBox="1"/>
          <p:nvPr/>
        </p:nvSpPr>
        <p:spPr>
          <a:xfrm>
            <a:off x="698854" y="2610586"/>
            <a:ext cx="972572" cy="338554"/>
          </a:xfrm>
          <a:prstGeom prst="rect">
            <a:avLst/>
          </a:prstGeom>
          <a:noFill/>
        </p:spPr>
        <p:txBody>
          <a:bodyPr wrap="none" lIns="0" tIns="0" rIns="0" bIns="0" rtlCol="0">
            <a:spAutoFit/>
          </a:bodyPr>
          <a:lstStyle/>
          <a:p>
            <a:r>
              <a:rPr lang="en-US" sz="2200" dirty="0">
                <a:latin typeface="Arial"/>
                <a:cs typeface="Arial"/>
              </a:rPr>
              <a:t>Student</a:t>
            </a:r>
          </a:p>
        </p:txBody>
      </p:sp>
      <p:sp>
        <p:nvSpPr>
          <p:cNvPr id="8" name="TextBox 7"/>
          <p:cNvSpPr txBox="1"/>
          <p:nvPr/>
        </p:nvSpPr>
        <p:spPr>
          <a:xfrm>
            <a:off x="3276373" y="2619530"/>
            <a:ext cx="2571943" cy="338554"/>
          </a:xfrm>
          <a:prstGeom prst="rect">
            <a:avLst/>
          </a:prstGeom>
          <a:noFill/>
        </p:spPr>
        <p:txBody>
          <a:bodyPr wrap="none" lIns="0" tIns="0" rIns="0" bIns="0" rtlCol="0">
            <a:spAutoFit/>
          </a:bodyPr>
          <a:lstStyle/>
          <a:p>
            <a:r>
              <a:rPr lang="en-US" sz="2200" dirty="0" err="1">
                <a:latin typeface="Arial"/>
                <a:cs typeface="Arial"/>
              </a:rPr>
              <a:t>Mean&amp;Std.Deviation</a:t>
            </a:r>
            <a:endParaRPr lang="en-US" sz="2200" dirty="0">
              <a:latin typeface="Arial"/>
              <a:cs typeface="Arial"/>
            </a:endParaRPr>
          </a:p>
        </p:txBody>
      </p:sp>
    </p:spTree>
    <p:extLst>
      <p:ext uri="{BB962C8B-B14F-4D97-AF65-F5344CB8AC3E}">
        <p14:creationId xmlns:p14="http://schemas.microsoft.com/office/powerpoint/2010/main" val="1198152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64" name="Picture 4" descr="ED"/>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04233" y="14374"/>
            <a:ext cx="1033463" cy="738188"/>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US" altLang="en-US" dirty="0"/>
              <a:t>Use-Case Description Example</a:t>
            </a:r>
            <a:br>
              <a:rPr lang="en-US" altLang="en-US" dirty="0"/>
            </a:br>
            <a:endParaRPr lang="en-US" dirty="0"/>
          </a:p>
        </p:txBody>
      </p:sp>
      <p:sp>
        <p:nvSpPr>
          <p:cNvPr id="3" name="Content Placeholder 2"/>
          <p:cNvSpPr>
            <a:spLocks noGrp="1"/>
          </p:cNvSpPr>
          <p:nvPr>
            <p:ph idx="1"/>
          </p:nvPr>
        </p:nvSpPr>
        <p:spPr/>
        <p:txBody>
          <a:bodyPr/>
          <a:lstStyle/>
          <a:p>
            <a:pPr>
              <a:spcBef>
                <a:spcPts val="600"/>
              </a:spcBef>
            </a:pPr>
            <a:r>
              <a:rPr lang="en-US" sz="1600" b="1" dirty="0"/>
              <a:t>Use Case Name: </a:t>
            </a:r>
            <a:r>
              <a:rPr lang="en-US" sz="1600" dirty="0" err="1"/>
              <a:t>Mean&amp;StdDev</a:t>
            </a:r>
            <a:endParaRPr lang="en-US" sz="1600" dirty="0"/>
          </a:p>
          <a:p>
            <a:pPr>
              <a:spcBef>
                <a:spcPts val="600"/>
              </a:spcBef>
            </a:pPr>
            <a:r>
              <a:rPr lang="en-US" sz="1600" b="1" dirty="0"/>
              <a:t>Goal: </a:t>
            </a:r>
            <a:r>
              <a:rPr lang="en-US" sz="1600" dirty="0"/>
              <a:t>Calculate the mean and standard deviation of a set of numbers.</a:t>
            </a:r>
          </a:p>
          <a:p>
            <a:pPr>
              <a:spcBef>
                <a:spcPts val="600"/>
              </a:spcBef>
            </a:pPr>
            <a:r>
              <a:rPr lang="en-US" sz="1600" b="1" dirty="0"/>
              <a:t>Actor:</a:t>
            </a:r>
            <a:r>
              <a:rPr lang="en-US" sz="1600" dirty="0"/>
              <a:t> PSP Student</a:t>
            </a:r>
          </a:p>
          <a:p>
            <a:pPr>
              <a:spcBef>
                <a:spcPts val="600"/>
              </a:spcBef>
            </a:pPr>
            <a:r>
              <a:rPr lang="en-US" sz="1600" b="1" dirty="0"/>
              <a:t>Pre-condition: </a:t>
            </a:r>
            <a:r>
              <a:rPr lang="en-US" sz="1600" dirty="0"/>
              <a:t>The set of numbers is stored in a text file.</a:t>
            </a:r>
          </a:p>
          <a:p>
            <a:pPr>
              <a:spcBef>
                <a:spcPts val="600"/>
              </a:spcBef>
            </a:pPr>
            <a:r>
              <a:rPr lang="en-US" sz="1600" b="1" dirty="0"/>
              <a:t>Success end-condition: </a:t>
            </a:r>
            <a:r>
              <a:rPr lang="en-US" sz="1600" dirty="0"/>
              <a:t>The mean and standard deviation have been printed.</a:t>
            </a:r>
          </a:p>
          <a:p>
            <a:pPr>
              <a:spcBef>
                <a:spcPts val="600"/>
              </a:spcBef>
            </a:pPr>
            <a:r>
              <a:rPr lang="en-US" sz="1600" b="1" dirty="0"/>
              <a:t>Failure end-condition: </a:t>
            </a:r>
            <a:r>
              <a:rPr lang="en-US" sz="1600" dirty="0"/>
              <a:t>An error message has been printed.</a:t>
            </a:r>
          </a:p>
          <a:p>
            <a:pPr>
              <a:spcBef>
                <a:spcPts val="600"/>
              </a:spcBef>
            </a:pPr>
            <a:r>
              <a:rPr lang="en-US" sz="1600" b="1" dirty="0"/>
              <a:t>Main scenario:</a:t>
            </a:r>
            <a:endParaRPr lang="en-US" sz="1600" dirty="0"/>
          </a:p>
          <a:p>
            <a:pPr marL="171450" lvl="1" indent="0">
              <a:spcBef>
                <a:spcPts val="600"/>
              </a:spcBef>
              <a:buNone/>
            </a:pPr>
            <a:r>
              <a:rPr lang="en-US" sz="1600" dirty="0"/>
              <a:t>1. The student executes the program.</a:t>
            </a:r>
          </a:p>
          <a:p>
            <a:pPr marL="171450" lvl="1" indent="0">
              <a:spcBef>
                <a:spcPts val="600"/>
              </a:spcBef>
              <a:buNone/>
            </a:pPr>
            <a:r>
              <a:rPr lang="en-US" sz="1600" dirty="0"/>
              <a:t>2. The program requests the name of the file containing the numbers.</a:t>
            </a:r>
          </a:p>
          <a:p>
            <a:pPr marL="171450" lvl="1" indent="0">
              <a:spcBef>
                <a:spcPts val="600"/>
              </a:spcBef>
              <a:buNone/>
            </a:pPr>
            <a:r>
              <a:rPr lang="en-US" sz="1600" dirty="0"/>
              <a:t>3. The student enters the file name.</a:t>
            </a:r>
          </a:p>
          <a:p>
            <a:pPr marL="171450" lvl="1" indent="0">
              <a:spcBef>
                <a:spcPts val="600"/>
              </a:spcBef>
              <a:buNone/>
            </a:pPr>
            <a:r>
              <a:rPr lang="en-US" sz="1600" dirty="0"/>
              <a:t>4. The program prints the mean and standard deviation for the numbers in the file.</a:t>
            </a:r>
          </a:p>
          <a:p>
            <a:pPr>
              <a:spcBef>
                <a:spcPts val="600"/>
              </a:spcBef>
            </a:pPr>
            <a:r>
              <a:rPr lang="en-US" sz="1600" b="1" dirty="0"/>
              <a:t>Alternative scenario 1:</a:t>
            </a:r>
            <a:endParaRPr lang="en-US" sz="1600" dirty="0"/>
          </a:p>
          <a:p>
            <a:pPr marL="171450" lvl="1" indent="0">
              <a:spcBef>
                <a:spcPts val="600"/>
              </a:spcBef>
              <a:buNone/>
            </a:pPr>
            <a:r>
              <a:rPr lang="en-US" sz="1600" dirty="0"/>
              <a:t>4. The program issues an error message for an inaccessible file.</a:t>
            </a:r>
          </a:p>
          <a:p>
            <a:pPr>
              <a:spcBef>
                <a:spcPts val="600"/>
              </a:spcBef>
            </a:pPr>
            <a:r>
              <a:rPr lang="en-US" sz="1600" b="1" dirty="0"/>
              <a:t>Alternative scenario 2:</a:t>
            </a:r>
            <a:endParaRPr lang="en-US" sz="1600" dirty="0"/>
          </a:p>
          <a:p>
            <a:pPr marL="171450" lvl="1" indent="0">
              <a:spcBef>
                <a:spcPts val="600"/>
              </a:spcBef>
              <a:buNone/>
            </a:pPr>
            <a:r>
              <a:rPr lang="en-US" sz="1600" dirty="0"/>
              <a:t>4. The program issues an error message for invalid data in the file.</a:t>
            </a:r>
          </a:p>
          <a:p>
            <a:pPr>
              <a:spcBef>
                <a:spcPts val="600"/>
              </a:spcBef>
            </a:pPr>
            <a:endParaRPr lang="en-US" sz="1600" dirty="0"/>
          </a:p>
        </p:txBody>
      </p:sp>
      <p:sp>
        <p:nvSpPr>
          <p:cNvPr id="4" name="Text Placeholder 3"/>
          <p:cNvSpPr>
            <a:spLocks noGrp="1"/>
          </p:cNvSpPr>
          <p:nvPr>
            <p:ph type="body" sz="quarter" idx="10"/>
          </p:nvPr>
        </p:nvSpPr>
        <p:spPr/>
        <p:txBody>
          <a:bodyPr/>
          <a:lstStyle/>
          <a:p>
            <a:endParaRPr lang="en-US"/>
          </a:p>
        </p:txBody>
      </p:sp>
      <p:sp>
        <p:nvSpPr>
          <p:cNvPr id="6" name="Picture Placeholder 5"/>
          <p:cNvSpPr>
            <a:spLocks noGrp="1"/>
          </p:cNvSpPr>
          <p:nvPr>
            <p:ph type="pic" sz="quarter" idx="11"/>
          </p:nvPr>
        </p:nvSpPr>
        <p:spPr/>
      </p:sp>
    </p:spTree>
    <p:extLst>
      <p:ext uri="{BB962C8B-B14F-4D97-AF65-F5344CB8AC3E}">
        <p14:creationId xmlns:p14="http://schemas.microsoft.com/office/powerpoint/2010/main" val="3859176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8211" name="Rectangle 3"/>
          <p:cNvSpPr>
            <a:spLocks noGrp="1" noChangeArrowheads="1"/>
          </p:cNvSpPr>
          <p:nvPr>
            <p:ph type="body" idx="1"/>
          </p:nvPr>
        </p:nvSpPr>
        <p:spPr/>
        <p:txBody>
          <a:bodyPr/>
          <a:lstStyle/>
          <a:p>
            <a:r>
              <a:rPr lang="en-US" altLang="en-US" dirty="0"/>
              <a:t>Sequence diagrams map the use-case actions to the sequence of messages between objects and actors.</a:t>
            </a:r>
          </a:p>
          <a:p>
            <a:endParaRPr lang="en-US" altLang="en-US" dirty="0"/>
          </a:p>
          <a:p>
            <a:r>
              <a:rPr lang="en-US" altLang="en-US" dirty="0"/>
              <a:t>Sequence diagrams also specify the dynamic interactions among objects within a system.</a:t>
            </a:r>
          </a:p>
          <a:p>
            <a:endParaRPr lang="en-US" altLang="en-US" dirty="0"/>
          </a:p>
          <a:p>
            <a:r>
              <a:rPr lang="en-US" altLang="en-US" dirty="0"/>
              <a:t>Sequence diagrams describe the time ordering of the interactions. </a:t>
            </a:r>
          </a:p>
          <a:p>
            <a:endParaRPr lang="en-US" altLang="en-US" dirty="0"/>
          </a:p>
          <a:p>
            <a:r>
              <a:rPr lang="en-US" altLang="en-US" dirty="0"/>
              <a:t>UML also provides collaboration diagrams, which describe the structural interconnections among objects.</a:t>
            </a:r>
          </a:p>
          <a:p>
            <a:endParaRPr lang="en-US" altLang="en-US" dirty="0"/>
          </a:p>
        </p:txBody>
      </p:sp>
      <p:pic>
        <p:nvPicPr>
          <p:cNvPr id="1118212" name="Picture 4" descr="ED"/>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04231" y="4749"/>
            <a:ext cx="1033463" cy="738188"/>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098"/>
          <p:cNvSpPr txBox="1">
            <a:spLocks noChangeArrowheads="1"/>
          </p:cNvSpPr>
          <p:nvPr/>
        </p:nvSpPr>
        <p:spPr>
          <a:xfrm>
            <a:off x="280769" y="146447"/>
            <a:ext cx="6485553" cy="825211"/>
          </a:xfrm>
          <a:prstGeom prst="rect">
            <a:avLst/>
          </a:prstGeom>
          <a:noFill/>
          <a:ln/>
        </p:spPr>
        <p:txBody>
          <a:bodyPr vert="horz" wrap="square" lIns="86916" tIns="42863" rIns="86916" bIns="42863" numCol="1" rtlCol="0" anchor="t" anchorCtr="0" compatLnSpc="1">
            <a:prstTxWarp prst="textNoShape">
              <a:avLst/>
            </a:prstTxWarp>
            <a:noAutofit/>
          </a:bodyPr>
          <a:lst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altLang="en-US" dirty="0"/>
              <a:t>Sequence Diagrams</a:t>
            </a:r>
          </a:p>
        </p:txBody>
      </p:sp>
    </p:spTree>
    <p:extLst>
      <p:ext uri="{BB962C8B-B14F-4D97-AF65-F5344CB8AC3E}">
        <p14:creationId xmlns:p14="http://schemas.microsoft.com/office/powerpoint/2010/main" val="2518533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0259"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87663" y="1083848"/>
            <a:ext cx="4622541" cy="4775606"/>
          </a:xfrm>
          <a:prstGeom prst="rect">
            <a:avLst/>
          </a:prstGeom>
          <a:solidFill>
            <a:srgbClr val="FFFF00"/>
          </a:solidFill>
          <a:ln>
            <a:noFill/>
          </a:ln>
          <a:effectLst/>
          <a:extLs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20260" name="Picture 4" descr="ED"/>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104133" y="-13312"/>
            <a:ext cx="1033463" cy="738188"/>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itle 6"/>
          <p:cNvSpPr>
            <a:spLocks noGrp="1"/>
          </p:cNvSpPr>
          <p:nvPr>
            <p:ph type="title"/>
          </p:nvPr>
        </p:nvSpPr>
        <p:spPr/>
        <p:txBody>
          <a:bodyPr/>
          <a:lstStyle/>
          <a:p>
            <a:r>
              <a:rPr lang="en-US" altLang="en-US" dirty="0"/>
              <a:t>Sequence Diagram Example</a:t>
            </a:r>
            <a:br>
              <a:rPr lang="en-US" altLang="en-US" dirty="0"/>
            </a:br>
            <a:endParaRPr lang="en-US" dirty="0"/>
          </a:p>
        </p:txBody>
      </p:sp>
      <p:sp>
        <p:nvSpPr>
          <p:cNvPr id="10" name="Picture Placeholder 9"/>
          <p:cNvSpPr>
            <a:spLocks noGrp="1"/>
          </p:cNvSpPr>
          <p:nvPr>
            <p:ph type="pic" sz="quarter" idx="11"/>
          </p:nvPr>
        </p:nvSpPr>
        <p:spPr/>
      </p:sp>
      <p:sp>
        <p:nvSpPr>
          <p:cNvPr id="9" name="Text Placeholder 8"/>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104695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Cases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33917267"/>
              </p:ext>
            </p:extLst>
          </p:nvPr>
        </p:nvGraphicFramePr>
        <p:xfrm>
          <a:off x="424313" y="1846062"/>
          <a:ext cx="6326505" cy="4312888"/>
        </p:xfrm>
        <a:graphic>
          <a:graphicData uri="http://schemas.openxmlformats.org/drawingml/2006/table">
            <a:tbl>
              <a:tblPr>
                <a:tableStyleId>{073A0DAA-6AF3-43AB-8588-CEC1D06C72B9}</a:tableStyleId>
              </a:tblPr>
              <a:tblGrid>
                <a:gridCol w="2400300">
                  <a:extLst>
                    <a:ext uri="{9D8B030D-6E8A-4147-A177-3AD203B41FA5}">
                      <a16:colId xmlns:a16="http://schemas.microsoft.com/office/drawing/2014/main" val="20000"/>
                    </a:ext>
                  </a:extLst>
                </a:gridCol>
                <a:gridCol w="3926205">
                  <a:extLst>
                    <a:ext uri="{9D8B030D-6E8A-4147-A177-3AD203B41FA5}">
                      <a16:colId xmlns:a16="http://schemas.microsoft.com/office/drawing/2014/main" val="20001"/>
                    </a:ext>
                  </a:extLst>
                </a:gridCol>
              </a:tblGrid>
              <a:tr h="330184">
                <a:tc>
                  <a:txBody>
                    <a:bodyPr/>
                    <a:lstStyle/>
                    <a:p>
                      <a:pPr marL="0" marR="0">
                        <a:lnSpc>
                          <a:spcPct val="107000"/>
                        </a:lnSpc>
                        <a:spcBef>
                          <a:spcPts val="0"/>
                        </a:spcBef>
                        <a:spcAft>
                          <a:spcPts val="0"/>
                        </a:spcAft>
                      </a:pPr>
                      <a:r>
                        <a:rPr lang="en-US" sz="2000" dirty="0">
                          <a:effectLst/>
                          <a:latin typeface="Arial"/>
                          <a:cs typeface="Arial"/>
                        </a:rPr>
                        <a:t>Test Name/#</a:t>
                      </a:r>
                      <a:endParaRPr lang="en-US" sz="2000" b="1" dirty="0">
                        <a:effectLst/>
                        <a:latin typeface="Arial"/>
                        <a:cs typeface="Arial"/>
                      </a:endParaRPr>
                    </a:p>
                  </a:txBody>
                  <a:tcPr marL="77153" marR="77153" marT="0" marB="0">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07000"/>
                        </a:lnSpc>
                        <a:spcBef>
                          <a:spcPts val="0"/>
                        </a:spcBef>
                        <a:spcAft>
                          <a:spcPts val="0"/>
                        </a:spcAft>
                      </a:pPr>
                      <a:r>
                        <a:rPr lang="en-US" sz="1400" dirty="0">
                          <a:effectLst/>
                          <a:latin typeface="Arial"/>
                          <a:cs typeface="Arial"/>
                        </a:rPr>
                        <a:t> </a:t>
                      </a:r>
                      <a:endParaRPr lang="en-US" sz="1100" dirty="0">
                        <a:effectLst/>
                        <a:latin typeface="Arial"/>
                        <a:ea typeface="Times New Roman" panose="02020603050405020304" pitchFamily="18" charset="0"/>
                        <a:cs typeface="Arial"/>
                      </a:endParaRPr>
                    </a:p>
                  </a:txBody>
                  <a:tcPr marL="77153" marR="77153" marT="0" marB="0">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330184">
                <a:tc>
                  <a:txBody>
                    <a:bodyPr/>
                    <a:lstStyle/>
                    <a:p>
                      <a:pPr marL="0" marR="0">
                        <a:lnSpc>
                          <a:spcPct val="107000"/>
                        </a:lnSpc>
                        <a:spcBef>
                          <a:spcPts val="0"/>
                        </a:spcBef>
                        <a:spcAft>
                          <a:spcPts val="0"/>
                        </a:spcAft>
                      </a:pPr>
                      <a:r>
                        <a:rPr lang="en-US" sz="2000" dirty="0">
                          <a:effectLst/>
                          <a:latin typeface="Arial"/>
                          <a:cs typeface="Arial"/>
                        </a:rPr>
                        <a:t>Test Objective</a:t>
                      </a:r>
                      <a:endParaRPr lang="en-US" sz="2000" dirty="0">
                        <a:effectLst/>
                        <a:latin typeface="Arial"/>
                        <a:ea typeface="Times New Roman" panose="02020603050405020304" pitchFamily="18" charset="0"/>
                        <a:cs typeface="Arial"/>
                      </a:endParaRPr>
                    </a:p>
                  </a:txBody>
                  <a:tcPr marL="77153" marR="77153"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07000"/>
                        </a:lnSpc>
                        <a:spcBef>
                          <a:spcPts val="0"/>
                        </a:spcBef>
                        <a:spcAft>
                          <a:spcPts val="0"/>
                        </a:spcAft>
                      </a:pPr>
                      <a:r>
                        <a:rPr lang="en-US" sz="1400" dirty="0">
                          <a:effectLst/>
                          <a:latin typeface="Arial"/>
                          <a:cs typeface="Arial"/>
                        </a:rPr>
                        <a:t> </a:t>
                      </a:r>
                      <a:endParaRPr lang="en-US" sz="1100" dirty="0">
                        <a:effectLst/>
                        <a:latin typeface="Arial"/>
                        <a:ea typeface="Times New Roman" panose="02020603050405020304" pitchFamily="18" charset="0"/>
                        <a:cs typeface="Arial"/>
                      </a:endParaRPr>
                    </a:p>
                  </a:txBody>
                  <a:tcPr marL="77153" marR="77153"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880682">
                <a:tc>
                  <a:txBody>
                    <a:bodyPr/>
                    <a:lstStyle/>
                    <a:p>
                      <a:pPr marL="0" marR="0">
                        <a:lnSpc>
                          <a:spcPct val="107000"/>
                        </a:lnSpc>
                        <a:spcBef>
                          <a:spcPts val="0"/>
                        </a:spcBef>
                        <a:spcAft>
                          <a:spcPts val="0"/>
                        </a:spcAft>
                      </a:pPr>
                      <a:r>
                        <a:rPr lang="en-US" sz="2000" dirty="0">
                          <a:effectLst/>
                          <a:latin typeface="Arial"/>
                          <a:cs typeface="Arial"/>
                        </a:rPr>
                        <a:t>Test Description</a:t>
                      </a:r>
                      <a:endParaRPr lang="en-US" sz="2000" dirty="0">
                        <a:effectLst/>
                        <a:latin typeface="Arial"/>
                        <a:ea typeface="Times New Roman" panose="02020603050405020304" pitchFamily="18" charset="0"/>
                        <a:cs typeface="Arial"/>
                      </a:endParaRPr>
                    </a:p>
                  </a:txBody>
                  <a:tcPr marL="77153" marR="77153"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07000"/>
                        </a:lnSpc>
                        <a:spcBef>
                          <a:spcPts val="0"/>
                        </a:spcBef>
                        <a:spcAft>
                          <a:spcPts val="0"/>
                        </a:spcAft>
                      </a:pPr>
                      <a:r>
                        <a:rPr lang="en-US" sz="1400" dirty="0">
                          <a:effectLst/>
                          <a:latin typeface="Arial"/>
                          <a:cs typeface="Arial"/>
                        </a:rPr>
                        <a:t> </a:t>
                      </a:r>
                      <a:endParaRPr lang="en-US" sz="1100" dirty="0">
                        <a:effectLst/>
                        <a:latin typeface="Arial"/>
                        <a:cs typeface="Arial"/>
                      </a:endParaRPr>
                    </a:p>
                    <a:p>
                      <a:pPr marL="0" marR="0">
                        <a:lnSpc>
                          <a:spcPct val="107000"/>
                        </a:lnSpc>
                        <a:spcBef>
                          <a:spcPts val="0"/>
                        </a:spcBef>
                        <a:spcAft>
                          <a:spcPts val="0"/>
                        </a:spcAft>
                      </a:pPr>
                      <a:r>
                        <a:rPr lang="en-US" sz="1400" dirty="0">
                          <a:effectLst/>
                          <a:latin typeface="Arial"/>
                          <a:cs typeface="Arial"/>
                        </a:rPr>
                        <a:t> </a:t>
                      </a:r>
                      <a:endParaRPr lang="en-US" sz="1100" dirty="0">
                        <a:effectLst/>
                        <a:latin typeface="Arial"/>
                        <a:cs typeface="Arial"/>
                      </a:endParaRPr>
                    </a:p>
                    <a:p>
                      <a:pPr marL="0" marR="0">
                        <a:lnSpc>
                          <a:spcPct val="107000"/>
                        </a:lnSpc>
                        <a:spcBef>
                          <a:spcPts val="0"/>
                        </a:spcBef>
                        <a:spcAft>
                          <a:spcPts val="0"/>
                        </a:spcAft>
                      </a:pPr>
                      <a:r>
                        <a:rPr lang="en-US" sz="1400" dirty="0">
                          <a:effectLst/>
                          <a:latin typeface="Arial"/>
                          <a:cs typeface="Arial"/>
                        </a:rPr>
                        <a:t> </a:t>
                      </a:r>
                      <a:endParaRPr lang="en-US" sz="1100" dirty="0">
                        <a:effectLst/>
                        <a:latin typeface="Arial"/>
                        <a:cs typeface="Arial"/>
                      </a:endParaRPr>
                    </a:p>
                    <a:p>
                      <a:pPr marL="0" marR="0">
                        <a:lnSpc>
                          <a:spcPct val="107000"/>
                        </a:lnSpc>
                        <a:spcBef>
                          <a:spcPts val="0"/>
                        </a:spcBef>
                        <a:spcAft>
                          <a:spcPts val="0"/>
                        </a:spcAft>
                      </a:pPr>
                      <a:r>
                        <a:rPr lang="en-US" sz="1400" dirty="0">
                          <a:effectLst/>
                          <a:latin typeface="Arial"/>
                          <a:cs typeface="Arial"/>
                        </a:rPr>
                        <a:t> </a:t>
                      </a:r>
                      <a:endParaRPr lang="en-US" sz="1100" dirty="0">
                        <a:effectLst/>
                        <a:latin typeface="Arial"/>
                        <a:ea typeface="Times New Roman" panose="02020603050405020304" pitchFamily="18" charset="0"/>
                        <a:cs typeface="Arial"/>
                      </a:endParaRPr>
                    </a:p>
                  </a:txBody>
                  <a:tcPr marL="77153" marR="77153"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880682">
                <a:tc>
                  <a:txBody>
                    <a:bodyPr/>
                    <a:lstStyle/>
                    <a:p>
                      <a:pPr marL="0" marR="0">
                        <a:lnSpc>
                          <a:spcPct val="107000"/>
                        </a:lnSpc>
                        <a:spcBef>
                          <a:spcPts val="0"/>
                        </a:spcBef>
                        <a:spcAft>
                          <a:spcPts val="0"/>
                        </a:spcAft>
                      </a:pPr>
                      <a:r>
                        <a:rPr lang="en-US" sz="2000">
                          <a:effectLst/>
                          <a:latin typeface="Arial"/>
                          <a:cs typeface="Arial"/>
                        </a:rPr>
                        <a:t>Test Conditions</a:t>
                      </a:r>
                      <a:endParaRPr lang="en-US" sz="2000">
                        <a:effectLst/>
                        <a:latin typeface="Arial"/>
                        <a:ea typeface="Times New Roman" panose="02020603050405020304" pitchFamily="18" charset="0"/>
                        <a:cs typeface="Arial"/>
                      </a:endParaRPr>
                    </a:p>
                  </a:txBody>
                  <a:tcPr marL="77153" marR="77153"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07000"/>
                        </a:lnSpc>
                        <a:spcBef>
                          <a:spcPts val="0"/>
                        </a:spcBef>
                        <a:spcAft>
                          <a:spcPts val="0"/>
                        </a:spcAft>
                      </a:pPr>
                      <a:r>
                        <a:rPr lang="en-US" sz="1400" dirty="0">
                          <a:effectLst/>
                          <a:latin typeface="Arial"/>
                          <a:cs typeface="Arial"/>
                        </a:rPr>
                        <a:t> </a:t>
                      </a:r>
                      <a:endParaRPr lang="en-US" sz="1100" dirty="0">
                        <a:effectLst/>
                        <a:latin typeface="Arial"/>
                        <a:cs typeface="Arial"/>
                      </a:endParaRPr>
                    </a:p>
                    <a:p>
                      <a:pPr marL="0" marR="0">
                        <a:lnSpc>
                          <a:spcPct val="107000"/>
                        </a:lnSpc>
                        <a:spcBef>
                          <a:spcPts val="0"/>
                        </a:spcBef>
                        <a:spcAft>
                          <a:spcPts val="0"/>
                        </a:spcAft>
                      </a:pPr>
                      <a:r>
                        <a:rPr lang="en-US" sz="1400" dirty="0">
                          <a:effectLst/>
                          <a:latin typeface="Arial"/>
                          <a:cs typeface="Arial"/>
                        </a:rPr>
                        <a:t> </a:t>
                      </a:r>
                      <a:endParaRPr lang="en-US" sz="1100" dirty="0">
                        <a:effectLst/>
                        <a:latin typeface="Arial"/>
                        <a:cs typeface="Arial"/>
                      </a:endParaRPr>
                    </a:p>
                    <a:p>
                      <a:pPr marL="0" marR="0">
                        <a:lnSpc>
                          <a:spcPct val="107000"/>
                        </a:lnSpc>
                        <a:spcBef>
                          <a:spcPts val="0"/>
                        </a:spcBef>
                        <a:spcAft>
                          <a:spcPts val="0"/>
                        </a:spcAft>
                      </a:pPr>
                      <a:r>
                        <a:rPr lang="en-US" sz="1400" dirty="0">
                          <a:effectLst/>
                          <a:latin typeface="Arial"/>
                          <a:cs typeface="Arial"/>
                        </a:rPr>
                        <a:t> </a:t>
                      </a:r>
                      <a:endParaRPr lang="en-US" sz="1100" dirty="0">
                        <a:effectLst/>
                        <a:latin typeface="Arial"/>
                        <a:cs typeface="Arial"/>
                      </a:endParaRPr>
                    </a:p>
                    <a:p>
                      <a:pPr marL="0" marR="0">
                        <a:lnSpc>
                          <a:spcPct val="107000"/>
                        </a:lnSpc>
                        <a:spcBef>
                          <a:spcPts val="0"/>
                        </a:spcBef>
                        <a:spcAft>
                          <a:spcPts val="0"/>
                        </a:spcAft>
                      </a:pPr>
                      <a:r>
                        <a:rPr lang="en-US" sz="1400" dirty="0">
                          <a:effectLst/>
                          <a:latin typeface="Arial"/>
                          <a:cs typeface="Arial"/>
                        </a:rPr>
                        <a:t> </a:t>
                      </a:r>
                      <a:endParaRPr lang="en-US" sz="1100" dirty="0">
                        <a:effectLst/>
                        <a:latin typeface="Arial"/>
                        <a:ea typeface="Times New Roman" panose="02020603050405020304" pitchFamily="18" charset="0"/>
                        <a:cs typeface="Arial"/>
                      </a:endParaRPr>
                    </a:p>
                  </a:txBody>
                  <a:tcPr marL="77153" marR="77153"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880682">
                <a:tc>
                  <a:txBody>
                    <a:bodyPr/>
                    <a:lstStyle/>
                    <a:p>
                      <a:pPr marL="0" marR="0">
                        <a:lnSpc>
                          <a:spcPct val="107000"/>
                        </a:lnSpc>
                        <a:spcBef>
                          <a:spcPts val="0"/>
                        </a:spcBef>
                        <a:spcAft>
                          <a:spcPts val="0"/>
                        </a:spcAft>
                      </a:pPr>
                      <a:r>
                        <a:rPr lang="en-US" sz="2000" dirty="0">
                          <a:effectLst/>
                          <a:latin typeface="Arial"/>
                          <a:cs typeface="Arial"/>
                        </a:rPr>
                        <a:t>Expected Results</a:t>
                      </a:r>
                      <a:endParaRPr lang="en-US" sz="2000" dirty="0">
                        <a:effectLst/>
                        <a:latin typeface="Arial"/>
                        <a:ea typeface="Times New Roman" panose="02020603050405020304" pitchFamily="18" charset="0"/>
                        <a:cs typeface="Arial"/>
                      </a:endParaRPr>
                    </a:p>
                  </a:txBody>
                  <a:tcPr marL="77153" marR="77153"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07000"/>
                        </a:lnSpc>
                        <a:spcBef>
                          <a:spcPts val="0"/>
                        </a:spcBef>
                        <a:spcAft>
                          <a:spcPts val="0"/>
                        </a:spcAft>
                      </a:pPr>
                      <a:r>
                        <a:rPr lang="en-US" sz="1400" dirty="0">
                          <a:effectLst/>
                          <a:latin typeface="Arial"/>
                          <a:cs typeface="Arial"/>
                        </a:rPr>
                        <a:t> </a:t>
                      </a:r>
                      <a:endParaRPr lang="en-US" sz="1100" dirty="0">
                        <a:effectLst/>
                        <a:latin typeface="Arial"/>
                        <a:cs typeface="Arial"/>
                      </a:endParaRPr>
                    </a:p>
                    <a:p>
                      <a:pPr marL="0" marR="0">
                        <a:lnSpc>
                          <a:spcPct val="107000"/>
                        </a:lnSpc>
                        <a:spcBef>
                          <a:spcPts val="0"/>
                        </a:spcBef>
                        <a:spcAft>
                          <a:spcPts val="0"/>
                        </a:spcAft>
                      </a:pPr>
                      <a:r>
                        <a:rPr lang="en-US" sz="1400" dirty="0">
                          <a:effectLst/>
                          <a:latin typeface="Arial"/>
                          <a:cs typeface="Arial"/>
                        </a:rPr>
                        <a:t> </a:t>
                      </a:r>
                      <a:endParaRPr lang="en-US" sz="1100" dirty="0">
                        <a:effectLst/>
                        <a:latin typeface="Arial"/>
                        <a:cs typeface="Arial"/>
                      </a:endParaRPr>
                    </a:p>
                    <a:p>
                      <a:pPr marL="0" marR="0">
                        <a:lnSpc>
                          <a:spcPct val="107000"/>
                        </a:lnSpc>
                        <a:spcBef>
                          <a:spcPts val="0"/>
                        </a:spcBef>
                        <a:spcAft>
                          <a:spcPts val="0"/>
                        </a:spcAft>
                      </a:pPr>
                      <a:r>
                        <a:rPr lang="en-US" sz="1400" dirty="0">
                          <a:effectLst/>
                          <a:latin typeface="Arial"/>
                          <a:cs typeface="Arial"/>
                        </a:rPr>
                        <a:t> </a:t>
                      </a:r>
                      <a:endParaRPr lang="en-US" sz="1100" dirty="0">
                        <a:effectLst/>
                        <a:latin typeface="Arial"/>
                        <a:cs typeface="Arial"/>
                      </a:endParaRPr>
                    </a:p>
                    <a:p>
                      <a:pPr marL="0" marR="0">
                        <a:lnSpc>
                          <a:spcPct val="107000"/>
                        </a:lnSpc>
                        <a:spcBef>
                          <a:spcPts val="0"/>
                        </a:spcBef>
                        <a:spcAft>
                          <a:spcPts val="0"/>
                        </a:spcAft>
                      </a:pPr>
                      <a:r>
                        <a:rPr lang="en-US" sz="1400" dirty="0">
                          <a:effectLst/>
                          <a:latin typeface="Arial"/>
                          <a:cs typeface="Arial"/>
                        </a:rPr>
                        <a:t> </a:t>
                      </a:r>
                      <a:endParaRPr lang="en-US" sz="1100" dirty="0">
                        <a:effectLst/>
                        <a:latin typeface="Arial"/>
                        <a:ea typeface="Times New Roman" panose="02020603050405020304" pitchFamily="18" charset="0"/>
                        <a:cs typeface="Arial"/>
                      </a:endParaRPr>
                    </a:p>
                  </a:txBody>
                  <a:tcPr marL="77153" marR="77153"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880682">
                <a:tc>
                  <a:txBody>
                    <a:bodyPr/>
                    <a:lstStyle/>
                    <a:p>
                      <a:pPr marL="0" marR="0">
                        <a:lnSpc>
                          <a:spcPct val="107000"/>
                        </a:lnSpc>
                        <a:spcBef>
                          <a:spcPts val="0"/>
                        </a:spcBef>
                        <a:spcAft>
                          <a:spcPts val="0"/>
                        </a:spcAft>
                      </a:pPr>
                      <a:r>
                        <a:rPr lang="en-US" sz="2000" dirty="0">
                          <a:effectLst/>
                          <a:latin typeface="Arial"/>
                          <a:cs typeface="Arial"/>
                        </a:rPr>
                        <a:t>Actual Results</a:t>
                      </a:r>
                      <a:endParaRPr lang="en-US" sz="2000" dirty="0">
                        <a:effectLst/>
                        <a:latin typeface="Arial"/>
                        <a:ea typeface="Times New Roman" panose="02020603050405020304" pitchFamily="18" charset="0"/>
                        <a:cs typeface="Arial"/>
                      </a:endParaRPr>
                    </a:p>
                  </a:txBody>
                  <a:tcPr marL="77153" marR="77153"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solidFill>
                      <a:srgbClr val="FFFFFF"/>
                    </a:solidFill>
                  </a:tcPr>
                </a:tc>
                <a:tc>
                  <a:txBody>
                    <a:bodyPr/>
                    <a:lstStyle/>
                    <a:p>
                      <a:pPr marL="0" marR="0">
                        <a:lnSpc>
                          <a:spcPct val="107000"/>
                        </a:lnSpc>
                        <a:spcBef>
                          <a:spcPts val="0"/>
                        </a:spcBef>
                        <a:spcAft>
                          <a:spcPts val="0"/>
                        </a:spcAft>
                      </a:pPr>
                      <a:r>
                        <a:rPr lang="en-US" sz="1400" dirty="0">
                          <a:effectLst/>
                          <a:latin typeface="Arial"/>
                          <a:cs typeface="Arial"/>
                        </a:rPr>
                        <a:t> </a:t>
                      </a:r>
                      <a:endParaRPr lang="en-US" sz="1100" dirty="0">
                        <a:effectLst/>
                        <a:latin typeface="Arial"/>
                        <a:cs typeface="Arial"/>
                      </a:endParaRPr>
                    </a:p>
                    <a:p>
                      <a:pPr marL="0" marR="0">
                        <a:lnSpc>
                          <a:spcPct val="107000"/>
                        </a:lnSpc>
                        <a:spcBef>
                          <a:spcPts val="0"/>
                        </a:spcBef>
                        <a:spcAft>
                          <a:spcPts val="0"/>
                        </a:spcAft>
                      </a:pPr>
                      <a:r>
                        <a:rPr lang="en-US" sz="1400" dirty="0">
                          <a:effectLst/>
                          <a:latin typeface="Arial"/>
                          <a:cs typeface="Arial"/>
                        </a:rPr>
                        <a:t> </a:t>
                      </a:r>
                      <a:endParaRPr lang="en-US" sz="1100" dirty="0">
                        <a:effectLst/>
                        <a:latin typeface="Arial"/>
                        <a:cs typeface="Arial"/>
                      </a:endParaRPr>
                    </a:p>
                    <a:p>
                      <a:pPr marL="0" marR="0">
                        <a:lnSpc>
                          <a:spcPct val="107000"/>
                        </a:lnSpc>
                        <a:spcBef>
                          <a:spcPts val="0"/>
                        </a:spcBef>
                        <a:spcAft>
                          <a:spcPts val="0"/>
                        </a:spcAft>
                      </a:pPr>
                      <a:r>
                        <a:rPr lang="en-US" sz="1400" dirty="0">
                          <a:effectLst/>
                          <a:latin typeface="Arial"/>
                          <a:cs typeface="Arial"/>
                        </a:rPr>
                        <a:t> </a:t>
                      </a:r>
                      <a:endParaRPr lang="en-US" sz="1100" dirty="0">
                        <a:effectLst/>
                        <a:latin typeface="Arial"/>
                        <a:cs typeface="Arial"/>
                      </a:endParaRPr>
                    </a:p>
                    <a:p>
                      <a:pPr marL="0" marR="0">
                        <a:lnSpc>
                          <a:spcPct val="107000"/>
                        </a:lnSpc>
                        <a:spcBef>
                          <a:spcPts val="0"/>
                        </a:spcBef>
                        <a:spcAft>
                          <a:spcPts val="0"/>
                        </a:spcAft>
                      </a:pPr>
                      <a:r>
                        <a:rPr lang="en-US" sz="1400" dirty="0">
                          <a:effectLst/>
                          <a:latin typeface="Arial"/>
                          <a:cs typeface="Arial"/>
                        </a:rPr>
                        <a:t> </a:t>
                      </a:r>
                      <a:endParaRPr lang="en-US" sz="1100" dirty="0">
                        <a:effectLst/>
                        <a:latin typeface="Arial"/>
                        <a:ea typeface="Times New Roman" panose="02020603050405020304" pitchFamily="18" charset="0"/>
                        <a:cs typeface="Arial"/>
                      </a:endParaRPr>
                    </a:p>
                  </a:txBody>
                  <a:tcPr marL="77153" marR="77153"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solidFill>
                      <a:srgbClr val="FFFFFF"/>
                    </a:solidFill>
                  </a:tcPr>
                </a:tc>
                <a:extLst>
                  <a:ext uri="{0D108BD9-81ED-4DB2-BD59-A6C34878D82A}">
                    <a16:rowId xmlns:a16="http://schemas.microsoft.com/office/drawing/2014/main" val="10005"/>
                  </a:ext>
                </a:extLst>
              </a:tr>
            </a:tbl>
          </a:graphicData>
        </a:graphic>
      </p:graphicFrame>
      <p:sp>
        <p:nvSpPr>
          <p:cNvPr id="5" name="Rectangle 1"/>
          <p:cNvSpPr>
            <a:spLocks noChangeArrowheads="1"/>
          </p:cNvSpPr>
          <p:nvPr/>
        </p:nvSpPr>
        <p:spPr bwMode="auto">
          <a:xfrm>
            <a:off x="1" y="101363"/>
            <a:ext cx="65" cy="3116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endParaRPr lang="en-US" sz="2025"/>
          </a:p>
        </p:txBody>
      </p:sp>
      <p:sp>
        <p:nvSpPr>
          <p:cNvPr id="6" name="TextBox 5"/>
          <p:cNvSpPr txBox="1"/>
          <p:nvPr/>
        </p:nvSpPr>
        <p:spPr>
          <a:xfrm>
            <a:off x="323250" y="898842"/>
            <a:ext cx="8343899" cy="784830"/>
          </a:xfrm>
          <a:prstGeom prst="rect">
            <a:avLst/>
          </a:prstGeom>
          <a:noFill/>
        </p:spPr>
        <p:txBody>
          <a:bodyPr wrap="square" rtlCol="0">
            <a:spAutoFit/>
          </a:bodyPr>
          <a:lstStyle/>
          <a:p>
            <a:r>
              <a:rPr lang="en-US" sz="2200" dirty="0">
                <a:latin typeface="Arial" panose="020B0604020202020204" pitchFamily="34" charset="0"/>
                <a:cs typeface="Arial" panose="020B0604020202020204" pitchFamily="34" charset="0"/>
              </a:rPr>
              <a:t>Think about your test cases before you start. Test cases make the definition of “Done” concrete. </a:t>
            </a:r>
          </a:p>
        </p:txBody>
      </p:sp>
    </p:spTree>
    <p:extLst>
      <p:ext uri="{BB962C8B-B14F-4D97-AF65-F5344CB8AC3E}">
        <p14:creationId xmlns:p14="http://schemas.microsoft.com/office/powerpoint/2010/main" val="36393682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a:t>
            </a:r>
          </a:p>
        </p:txBody>
      </p:sp>
      <p:sp>
        <p:nvSpPr>
          <p:cNvPr id="3" name="Content Placeholder 2"/>
          <p:cNvSpPr>
            <a:spLocks noGrp="1"/>
          </p:cNvSpPr>
          <p:nvPr>
            <p:ph idx="1"/>
          </p:nvPr>
        </p:nvSpPr>
        <p:spPr/>
        <p:txBody>
          <a:bodyPr/>
          <a:lstStyle/>
          <a:p>
            <a:r>
              <a:rPr lang="en-US" dirty="0"/>
              <a:t>For the problem described in Slide 4, elaborate on the description of the problem using a representation you are comfortable with. This may be user stories, operational scenarios, UML, or any other equivalent approach. </a:t>
            </a:r>
          </a:p>
          <a:p>
            <a:r>
              <a:rPr lang="en-US" dirty="0"/>
              <a:t>Include acceptance test cases. Document assumptions that may constrain a solution and will guide further design.</a:t>
            </a:r>
          </a:p>
          <a:p>
            <a:r>
              <a:rPr lang="en-US" dirty="0"/>
              <a:t>When done, review the design using the provided checklist.</a:t>
            </a:r>
          </a:p>
        </p:txBody>
      </p:sp>
    </p:spTree>
    <p:extLst>
      <p:ext uri="{BB962C8B-B14F-4D97-AF65-F5344CB8AC3E}">
        <p14:creationId xmlns:p14="http://schemas.microsoft.com/office/powerpoint/2010/main" val="8128377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Review Questions</a:t>
            </a:r>
          </a:p>
        </p:txBody>
      </p:sp>
      <p:sp>
        <p:nvSpPr>
          <p:cNvPr id="3" name="Content Placeholder 2"/>
          <p:cNvSpPr>
            <a:spLocks noGrp="1"/>
          </p:cNvSpPr>
          <p:nvPr>
            <p:ph idx="1"/>
          </p:nvPr>
        </p:nvSpPr>
        <p:spPr>
          <a:xfrm>
            <a:off x="401934" y="1081759"/>
            <a:ext cx="8320035" cy="5290166"/>
          </a:xfrm>
        </p:spPr>
        <p:txBody>
          <a:bodyPr>
            <a:normAutofit fontScale="92500" lnSpcReduction="10000"/>
          </a:bodyPr>
          <a:lstStyle/>
          <a:p>
            <a:pPr lvl="0"/>
            <a:r>
              <a:rPr lang="en-US" dirty="0"/>
              <a:t>What are the main requirements?</a:t>
            </a:r>
          </a:p>
          <a:p>
            <a:pPr lvl="1"/>
            <a:r>
              <a:rPr lang="en-US" dirty="0"/>
              <a:t>Have you organized the requirements?</a:t>
            </a:r>
          </a:p>
          <a:p>
            <a:pPr lvl="2"/>
            <a:r>
              <a:rPr lang="en-US" dirty="0"/>
              <a:t>What are the key functional requirements?</a:t>
            </a:r>
          </a:p>
          <a:p>
            <a:pPr lvl="2"/>
            <a:r>
              <a:rPr lang="en-US" dirty="0"/>
              <a:t>Are there some key non-functional requirements?</a:t>
            </a:r>
          </a:p>
          <a:p>
            <a:pPr lvl="1"/>
            <a:r>
              <a:rPr lang="en-US" dirty="0"/>
              <a:t>Are all requirements consistent?</a:t>
            </a:r>
          </a:p>
          <a:p>
            <a:pPr lvl="1"/>
            <a:r>
              <a:rPr lang="en-US" dirty="0"/>
              <a:t>Have you covered everything?</a:t>
            </a:r>
          </a:p>
          <a:p>
            <a:pPr lvl="1"/>
            <a:r>
              <a:rPr lang="en-US" dirty="0"/>
              <a:t>How will you know it works properly?</a:t>
            </a:r>
          </a:p>
          <a:p>
            <a:pPr lvl="0"/>
            <a:r>
              <a:rPr lang="en-US" dirty="0"/>
              <a:t>What are the most common operational paths?</a:t>
            </a:r>
          </a:p>
          <a:p>
            <a:pPr marL="338328" indent="-173736">
              <a:spcBef>
                <a:spcPts val="500"/>
              </a:spcBef>
              <a:buFont typeface="Arial" panose="020B0604020202020204" pitchFamily="34" charset="0"/>
              <a:buChar char="•"/>
            </a:pPr>
            <a:r>
              <a:rPr lang="en-US" dirty="0"/>
              <a:t>How will you test those operational paths?</a:t>
            </a:r>
          </a:p>
          <a:p>
            <a:pPr lvl="0"/>
            <a:r>
              <a:rPr lang="en-US" dirty="0"/>
              <a:t>What are less common process flows?</a:t>
            </a:r>
          </a:p>
          <a:p>
            <a:r>
              <a:rPr lang="en-US" dirty="0"/>
              <a:t>Where will inputs come from?</a:t>
            </a:r>
          </a:p>
          <a:p>
            <a:pPr lvl="0"/>
            <a:r>
              <a:rPr lang="en-US" dirty="0"/>
              <a:t>What is proper input (form and values)?</a:t>
            </a:r>
          </a:p>
          <a:p>
            <a:pPr marL="338328" indent="-173736">
              <a:spcBef>
                <a:spcPts val="500"/>
              </a:spcBef>
              <a:buFont typeface="Arial" panose="020B0604020202020204" pitchFamily="34" charset="0"/>
              <a:buChar char="•"/>
            </a:pPr>
            <a:r>
              <a:rPr lang="en-US" dirty="0"/>
              <a:t>What should the system do with improper input?</a:t>
            </a:r>
          </a:p>
          <a:p>
            <a:pPr lvl="0"/>
            <a:r>
              <a:rPr lang="en-US" dirty="0"/>
              <a:t>Where will the outputs go? What will they look like?</a:t>
            </a:r>
          </a:p>
          <a:p>
            <a:endParaRPr lang="en-US" dirty="0"/>
          </a:p>
        </p:txBody>
      </p:sp>
    </p:spTree>
    <p:extLst>
      <p:ext uri="{BB962C8B-B14F-4D97-AF65-F5344CB8AC3E}">
        <p14:creationId xmlns:p14="http://schemas.microsoft.com/office/powerpoint/2010/main" val="37262381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a:xfrm>
            <a:off x="401934" y="1081758"/>
            <a:ext cx="8320035" cy="5290166"/>
          </a:xfrm>
        </p:spPr>
        <p:txBody>
          <a:bodyPr/>
          <a:lstStyle/>
          <a:p>
            <a:r>
              <a:rPr lang="en-US" dirty="0"/>
              <a:t>Write a program to sort a list of pairs of real numbers. </a:t>
            </a:r>
          </a:p>
          <a:p>
            <a:r>
              <a:rPr lang="en-US" dirty="0"/>
              <a:t>Provide the capability to sort on either field. </a:t>
            </a:r>
          </a:p>
          <a:p>
            <a:r>
              <a:rPr lang="en-US" dirty="0">
                <a:solidFill>
                  <a:schemeClr val="tx2">
                    <a:lumMod val="60000"/>
                    <a:lumOff val="40000"/>
                  </a:schemeClr>
                </a:solidFill>
              </a:rPr>
              <a:t>How does the program start? From where does it take input?</a:t>
            </a:r>
          </a:p>
          <a:p>
            <a:endParaRPr lang="en-US" dirty="0"/>
          </a:p>
          <a:p>
            <a:r>
              <a:rPr lang="en-US" dirty="0"/>
              <a:t>Compute the descriptive statistics for </a:t>
            </a:r>
            <a:r>
              <a:rPr lang="en-US"/>
              <a:t>each field.</a:t>
            </a:r>
            <a:endParaRPr lang="en-US" dirty="0">
              <a:solidFill>
                <a:schemeClr val="tx2">
                  <a:lumMod val="40000"/>
                  <a:lumOff val="60000"/>
                </a:schemeClr>
              </a:solidFill>
            </a:endParaRPr>
          </a:p>
          <a:p>
            <a:r>
              <a:rPr lang="en-US" dirty="0">
                <a:solidFill>
                  <a:schemeClr val="tx2">
                    <a:lumMod val="60000"/>
                    <a:lumOff val="40000"/>
                  </a:schemeClr>
                </a:solidFill>
              </a:rPr>
              <a:t>Descriptive statistics include mean, median, and so forth. </a:t>
            </a:r>
          </a:p>
          <a:p>
            <a:pPr marL="338328" lvl="1" indent="-173736"/>
            <a:r>
              <a:rPr lang="en-US" dirty="0">
                <a:solidFill>
                  <a:schemeClr val="tx2">
                    <a:lumMod val="60000"/>
                    <a:lumOff val="40000"/>
                  </a:schemeClr>
                </a:solidFill>
              </a:rPr>
              <a:t>How are they displayed? </a:t>
            </a:r>
          </a:p>
          <a:p>
            <a:pPr marL="338328" lvl="1" indent="-173736"/>
            <a:r>
              <a:rPr lang="en-US" dirty="0">
                <a:solidFill>
                  <a:schemeClr val="tx2">
                    <a:lumMod val="60000"/>
                    <a:lumOff val="40000"/>
                  </a:schemeClr>
                </a:solidFill>
              </a:rPr>
              <a:t>What causes them to be displayed?</a:t>
            </a:r>
          </a:p>
          <a:p>
            <a:pPr marL="171433" lvl="1" indent="0">
              <a:buNone/>
            </a:pPr>
            <a:endParaRPr lang="en-US" dirty="0">
              <a:solidFill>
                <a:schemeClr val="tx2">
                  <a:lumMod val="60000"/>
                  <a:lumOff val="40000"/>
                </a:schemeClr>
              </a:solidFill>
            </a:endParaRPr>
          </a:p>
          <a:p>
            <a:pPr marL="0" lvl="1" indent="0">
              <a:buNone/>
            </a:pPr>
            <a:r>
              <a:rPr lang="en-US" dirty="0"/>
              <a:t>Package the components so that they can be reused in later programs with minimal change. </a:t>
            </a:r>
          </a:p>
          <a:p>
            <a:pPr marL="0" lvl="1" indent="0">
              <a:spcBef>
                <a:spcPts val="1000"/>
              </a:spcBef>
              <a:buNone/>
            </a:pPr>
            <a:r>
              <a:rPr lang="en-US" dirty="0">
                <a:solidFill>
                  <a:schemeClr val="tx2">
                    <a:lumMod val="60000"/>
                    <a:lumOff val="40000"/>
                  </a:schemeClr>
                </a:solidFill>
              </a:rPr>
              <a:t>This is non-functional. What kind of view is needed? </a:t>
            </a:r>
          </a:p>
        </p:txBody>
      </p:sp>
    </p:spTree>
    <p:extLst>
      <p:ext uri="{BB962C8B-B14F-4D97-AF65-F5344CB8AC3E}">
        <p14:creationId xmlns:p14="http://schemas.microsoft.com/office/powerpoint/2010/main" val="2510008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Problem: What Must Be Done</a:t>
            </a:r>
          </a:p>
        </p:txBody>
      </p:sp>
      <p:sp>
        <p:nvSpPr>
          <p:cNvPr id="3" name="Content Placeholder 2"/>
          <p:cNvSpPr>
            <a:spLocks noGrp="1"/>
          </p:cNvSpPr>
          <p:nvPr>
            <p:ph idx="1"/>
          </p:nvPr>
        </p:nvSpPr>
        <p:spPr/>
        <p:txBody>
          <a:bodyPr>
            <a:normAutofit/>
          </a:bodyPr>
          <a:lstStyle/>
          <a:p>
            <a:r>
              <a:rPr lang="en-US" dirty="0"/>
              <a:t>Problem statements are often vague or ambiguous.</a:t>
            </a:r>
          </a:p>
          <a:p>
            <a:r>
              <a:rPr lang="en-US" dirty="0"/>
              <a:t>Nonetheless, you must precisely implement the statements of user requirements. </a:t>
            </a:r>
          </a:p>
          <a:p>
            <a:r>
              <a:rPr lang="en-US" dirty="0"/>
              <a:t>You will need to answer a number of questions that may affect the program development and how you know when you are done.</a:t>
            </a:r>
          </a:p>
          <a:p>
            <a:r>
              <a:rPr lang="en-US" dirty="0"/>
              <a:t>For example:</a:t>
            </a:r>
          </a:p>
          <a:p>
            <a:pPr lvl="1"/>
            <a:r>
              <a:rPr lang="en-US" dirty="0"/>
              <a:t>Where will the inputs come from? </a:t>
            </a:r>
          </a:p>
          <a:p>
            <a:pPr lvl="1"/>
            <a:r>
              <a:rPr lang="en-US" dirty="0"/>
              <a:t>What are normal and abnormal cases?</a:t>
            </a:r>
          </a:p>
          <a:p>
            <a:pPr lvl="1"/>
            <a:r>
              <a:rPr lang="en-US" dirty="0"/>
              <a:t>Where will the outputs go? In what form?</a:t>
            </a:r>
          </a:p>
          <a:p>
            <a:pPr lvl="1"/>
            <a:r>
              <a:rPr lang="en-US" dirty="0"/>
              <a:t>Are there constraints on memory? Performance? Data security?</a:t>
            </a:r>
          </a:p>
          <a:p>
            <a:endParaRPr lang="en-US" dirty="0"/>
          </a:p>
        </p:txBody>
      </p:sp>
    </p:spTree>
    <p:extLst>
      <p:ext uri="{BB962C8B-B14F-4D97-AF65-F5344CB8AC3E}">
        <p14:creationId xmlns:p14="http://schemas.microsoft.com/office/powerpoint/2010/main" val="3090409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p:txBody>
          <a:bodyPr/>
          <a:lstStyle/>
          <a:p>
            <a:r>
              <a:rPr lang="en-US" dirty="0"/>
              <a:t>Write a program to sort sets of pairs of real numbers in ascending order. </a:t>
            </a:r>
          </a:p>
          <a:p>
            <a:r>
              <a:rPr lang="en-US" dirty="0"/>
              <a:t>Provide the capability to sort on either field. </a:t>
            </a:r>
          </a:p>
          <a:p>
            <a:r>
              <a:rPr lang="en-US" dirty="0"/>
              <a:t>Compute the descriptive statistics for each field.  </a:t>
            </a:r>
          </a:p>
          <a:p>
            <a:r>
              <a:rPr lang="en-US" dirty="0"/>
              <a:t>Package the components so that they can be reused in later programs.</a:t>
            </a:r>
          </a:p>
        </p:txBody>
      </p:sp>
    </p:spTree>
    <p:extLst>
      <p:ext uri="{BB962C8B-B14F-4D97-AF65-F5344CB8AC3E}">
        <p14:creationId xmlns:p14="http://schemas.microsoft.com/office/powerpoint/2010/main" val="1319901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a:t>
            </a:r>
          </a:p>
        </p:txBody>
      </p:sp>
      <p:sp>
        <p:nvSpPr>
          <p:cNvPr id="3" name="Content Placeholder 2"/>
          <p:cNvSpPr>
            <a:spLocks noGrp="1"/>
          </p:cNvSpPr>
          <p:nvPr>
            <p:ph idx="1"/>
          </p:nvPr>
        </p:nvSpPr>
        <p:spPr/>
        <p:txBody>
          <a:bodyPr/>
          <a:lstStyle/>
          <a:p>
            <a:r>
              <a:rPr lang="en-US" dirty="0"/>
              <a:t>You need to use a consistent representation to describe key product properties and behaviors. </a:t>
            </a:r>
          </a:p>
          <a:p>
            <a:r>
              <a:rPr lang="en-US" dirty="0"/>
              <a:t>Describe the problem as a “black box,”  including only “what it does,” not how. </a:t>
            </a:r>
          </a:p>
          <a:p>
            <a:r>
              <a:rPr lang="en-US" dirty="0"/>
              <a:t>Typical representations can include</a:t>
            </a:r>
          </a:p>
          <a:p>
            <a:pPr marL="338328" indent="-173736">
              <a:spcBef>
                <a:spcPts val="500"/>
              </a:spcBef>
              <a:buFont typeface="Arial" panose="020B0604020202020204" pitchFamily="34" charset="0"/>
              <a:buChar char="•"/>
            </a:pPr>
            <a:r>
              <a:rPr lang="en-US" dirty="0"/>
              <a:t>user stories</a:t>
            </a:r>
          </a:p>
          <a:p>
            <a:pPr marL="338328" indent="-173736">
              <a:spcBef>
                <a:spcPts val="500"/>
              </a:spcBef>
              <a:buFont typeface="Arial" panose="020B0604020202020204" pitchFamily="34" charset="0"/>
              <a:buChar char="•"/>
            </a:pPr>
            <a:r>
              <a:rPr lang="en-US" dirty="0"/>
              <a:t>operational scenarios</a:t>
            </a:r>
          </a:p>
          <a:p>
            <a:pPr marL="338328" indent="-173736">
              <a:spcBef>
                <a:spcPts val="500"/>
              </a:spcBef>
              <a:buFont typeface="Arial" panose="020B0604020202020204" pitchFamily="34" charset="0"/>
              <a:buChar char="•"/>
            </a:pPr>
            <a:r>
              <a:rPr lang="en-US" dirty="0"/>
              <a:t>use cases</a:t>
            </a:r>
          </a:p>
          <a:p>
            <a:pPr marL="338328" indent="-173736">
              <a:spcBef>
                <a:spcPts val="500"/>
              </a:spcBef>
              <a:buFont typeface="Arial" panose="020B0604020202020204" pitchFamily="34" charset="0"/>
              <a:buChar char="•"/>
            </a:pPr>
            <a:r>
              <a:rPr lang="en-US" dirty="0"/>
              <a:t>test case descriptions</a:t>
            </a:r>
          </a:p>
          <a:p>
            <a:endParaRPr lang="en-US" dirty="0"/>
          </a:p>
        </p:txBody>
      </p:sp>
    </p:spTree>
    <p:extLst>
      <p:ext uri="{BB962C8B-B14F-4D97-AF65-F5344CB8AC3E}">
        <p14:creationId xmlns:p14="http://schemas.microsoft.com/office/powerpoint/2010/main" val="2612050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 Stories</a:t>
            </a:r>
          </a:p>
        </p:txBody>
      </p:sp>
      <p:sp>
        <p:nvSpPr>
          <p:cNvPr id="3" name="Content Placeholder 2"/>
          <p:cNvSpPr>
            <a:spLocks noGrp="1"/>
          </p:cNvSpPr>
          <p:nvPr>
            <p:ph idx="1"/>
          </p:nvPr>
        </p:nvSpPr>
        <p:spPr>
          <a:xfrm>
            <a:off x="401934" y="1081758"/>
            <a:ext cx="8320035" cy="5203539"/>
          </a:xfrm>
        </p:spPr>
        <p:txBody>
          <a:bodyPr>
            <a:normAutofit/>
          </a:bodyPr>
          <a:lstStyle/>
          <a:p>
            <a:r>
              <a:rPr lang="en-US" b="1" dirty="0">
                <a:latin typeface="Arial" charset="0"/>
                <a:cs typeface="Arial" charset="0"/>
              </a:rPr>
              <a:t>User stories</a:t>
            </a:r>
            <a:r>
              <a:rPr lang="en-US" dirty="0">
                <a:latin typeface="Arial" charset="0"/>
                <a:cs typeface="Arial" charset="0"/>
              </a:rPr>
              <a:t> are short, simple descriptions of a feature told from the perspective of the person who desires the new capability, usually a user or customer of the system. They typically follow a simple template:</a:t>
            </a:r>
          </a:p>
          <a:p>
            <a:pPr algn="ctr"/>
            <a:endParaRPr lang="en-US" sz="2100" i="1" dirty="0">
              <a:latin typeface="Arial" charset="0"/>
              <a:cs typeface="Arial" charset="0"/>
            </a:endParaRPr>
          </a:p>
          <a:p>
            <a:pPr algn="ctr"/>
            <a:r>
              <a:rPr lang="en-US" sz="2100" i="1" dirty="0">
                <a:latin typeface="Arial" charset="0"/>
                <a:cs typeface="Arial" charset="0"/>
              </a:rPr>
              <a:t>As a &lt; type of user &gt;, I want &lt; some goal &gt; so that &lt; some reason &gt;.</a:t>
            </a:r>
          </a:p>
          <a:p>
            <a:endParaRPr lang="en-US" dirty="0">
              <a:latin typeface="Arial" charset="0"/>
              <a:cs typeface="Arial" charset="0"/>
            </a:endParaRPr>
          </a:p>
          <a:p>
            <a:r>
              <a:rPr lang="en-US" dirty="0">
                <a:latin typeface="Arial" charset="0"/>
                <a:cs typeface="Arial" charset="0"/>
              </a:rPr>
              <a:t>The written part of an agile user story (“As a user, I want …”) is incomplete until the </a:t>
            </a:r>
            <a:r>
              <a:rPr lang="en-US" b="1" dirty="0">
                <a:latin typeface="Arial" charset="0"/>
                <a:cs typeface="Arial" charset="0"/>
              </a:rPr>
              <a:t>discussions </a:t>
            </a:r>
            <a:r>
              <a:rPr lang="en-US" dirty="0">
                <a:latin typeface="Arial" charset="0"/>
                <a:cs typeface="Arial" charset="0"/>
              </a:rPr>
              <a:t>about that story occur. </a:t>
            </a:r>
          </a:p>
          <a:p>
            <a:r>
              <a:rPr lang="en-US" dirty="0">
                <a:latin typeface="Arial" charset="0"/>
                <a:cs typeface="Arial" charset="0"/>
              </a:rPr>
              <a:t>User stories often require elaboration, conditions, and pointers to the real requirements such as a diagram depicting a workflow, a spreadsheet showing how to perform a calculation, or any other artifact.</a:t>
            </a:r>
          </a:p>
          <a:p>
            <a:endParaRPr lang="en-US" dirty="0">
              <a:latin typeface="Arial" charset="0"/>
              <a:cs typeface="Arial" charset="0"/>
            </a:endParaRPr>
          </a:p>
          <a:p>
            <a:endParaRPr lang="en-US" dirty="0"/>
          </a:p>
        </p:txBody>
      </p:sp>
    </p:spTree>
    <p:extLst>
      <p:ext uri="{BB962C8B-B14F-4D97-AF65-F5344CB8AC3E}">
        <p14:creationId xmlns:p14="http://schemas.microsoft.com/office/powerpoint/2010/main" val="3762480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346" name="Rectangle 3074"/>
          <p:cNvSpPr>
            <a:spLocks noGrp="1" noChangeArrowheads="1"/>
          </p:cNvSpPr>
          <p:nvPr>
            <p:ph type="title"/>
          </p:nvPr>
        </p:nvSpPr>
        <p:spPr>
          <a:xfrm>
            <a:off x="304000" y="4751"/>
            <a:ext cx="4501063" cy="889309"/>
          </a:xfrm>
          <a:noFill/>
          <a:ln/>
        </p:spPr>
        <p:txBody>
          <a:bodyPr vert="horz" wrap="square" lIns="86916" tIns="42863" rIns="86916" bIns="42863" numCol="1" rtlCol="0" anchor="ctr" anchorCtr="0" compatLnSpc="1">
            <a:prstTxWarp prst="textNoShape">
              <a:avLst/>
            </a:prstTxWarp>
            <a:normAutofit/>
          </a:bodyPr>
          <a:lstStyle/>
          <a:p>
            <a:r>
              <a:rPr lang="en-US" altLang="en-US" dirty="0"/>
              <a:t>Operational Template</a:t>
            </a:r>
          </a:p>
        </p:txBody>
      </p:sp>
      <p:sp>
        <p:nvSpPr>
          <p:cNvPr id="825347" name="Rectangle 3075"/>
          <p:cNvSpPr>
            <a:spLocks noGrp="1" noChangeArrowheads="1"/>
          </p:cNvSpPr>
          <p:nvPr>
            <p:ph type="body" idx="1"/>
          </p:nvPr>
        </p:nvSpPr>
        <p:spPr>
          <a:xfrm>
            <a:off x="332875" y="1104900"/>
            <a:ext cx="8343900" cy="4371478"/>
          </a:xfrm>
          <a:noFill/>
          <a:ln/>
        </p:spPr>
        <p:txBody>
          <a:bodyPr vert="horz" wrap="square" lIns="82153" tIns="39291" rIns="82153" bIns="39291" numCol="1" rtlCol="0" anchor="t" anchorCtr="0" compatLnSpc="1">
            <a:prstTxWarp prst="textNoShape">
              <a:avLst/>
            </a:prstTxWarp>
            <a:normAutofit lnSpcReduction="10000"/>
          </a:bodyPr>
          <a:lstStyle/>
          <a:p>
            <a:r>
              <a:rPr lang="en-US" altLang="en-US" dirty="0"/>
              <a:t>The operational specification template describes the users’ normal and abnormal interactions with the system.</a:t>
            </a:r>
          </a:p>
          <a:p>
            <a:endParaRPr lang="en-US" altLang="en-US" dirty="0"/>
          </a:p>
          <a:p>
            <a:r>
              <a:rPr lang="en-US" altLang="en-US" dirty="0"/>
              <a:t>It contains the</a:t>
            </a:r>
          </a:p>
          <a:p>
            <a:pPr marL="241710" lvl="1"/>
            <a:r>
              <a:rPr lang="en-US" altLang="en-US" dirty="0"/>
              <a:t>principal user actions and system responses </a:t>
            </a:r>
          </a:p>
          <a:p>
            <a:pPr marL="241710" lvl="1"/>
            <a:r>
              <a:rPr lang="en-US" altLang="en-US" dirty="0"/>
              <a:t>anticipated error and recovery conditions</a:t>
            </a:r>
          </a:p>
          <a:p>
            <a:pPr marL="241710" lvl="1"/>
            <a:endParaRPr lang="en-US" altLang="en-US" dirty="0"/>
          </a:p>
          <a:p>
            <a:r>
              <a:rPr lang="en-US" altLang="en-US" dirty="0"/>
              <a:t>The operational specification template can be used to</a:t>
            </a:r>
          </a:p>
          <a:p>
            <a:pPr marL="241710" lvl="1"/>
            <a:r>
              <a:rPr lang="en-US" altLang="en-US" dirty="0"/>
              <a:t>define test scenarios and test cases</a:t>
            </a:r>
          </a:p>
          <a:p>
            <a:pPr marL="241710" lvl="1"/>
            <a:r>
              <a:rPr lang="en-US" altLang="en-US" dirty="0"/>
              <a:t>resolve development questions about operational issues</a:t>
            </a:r>
          </a:p>
          <a:p>
            <a:pPr marL="241710" lvl="1"/>
            <a:r>
              <a:rPr lang="en-US" altLang="en-US" dirty="0"/>
              <a:t>resolve requirements discussions with users</a:t>
            </a:r>
          </a:p>
        </p:txBody>
      </p:sp>
      <p:pic>
        <p:nvPicPr>
          <p:cNvPr id="825359" name="Picture 3087" descr="ED"/>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03043" y="14376"/>
            <a:ext cx="1033462" cy="7381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19287781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42" name="Rectangle 4098"/>
          <p:cNvSpPr>
            <a:spLocks noGrp="1" noChangeArrowheads="1"/>
          </p:cNvSpPr>
          <p:nvPr>
            <p:ph type="title"/>
          </p:nvPr>
        </p:nvSpPr>
        <p:spPr>
          <a:xfrm>
            <a:off x="280769" y="146447"/>
            <a:ext cx="6485553" cy="825211"/>
          </a:xfrm>
          <a:noFill/>
          <a:ln/>
        </p:spPr>
        <p:txBody>
          <a:bodyPr vert="horz" wrap="square" lIns="86916" tIns="42863" rIns="86916" bIns="42863" numCol="1" rtlCol="0" anchor="t" anchorCtr="0" compatLnSpc="1">
            <a:prstTxWarp prst="textNoShape">
              <a:avLst/>
            </a:prstTxWarp>
            <a:noAutofit/>
          </a:bodyPr>
          <a:lstStyle/>
          <a:p>
            <a:pPr>
              <a:lnSpc>
                <a:spcPct val="100000"/>
              </a:lnSpc>
            </a:pPr>
            <a:r>
              <a:rPr lang="en-US" altLang="en-US" dirty="0"/>
              <a:t>Example Operational Template</a:t>
            </a:r>
          </a:p>
        </p:txBody>
      </p:sp>
      <p:graphicFrame>
        <p:nvGraphicFramePr>
          <p:cNvPr id="829455" name="Object 4111"/>
          <p:cNvGraphicFramePr>
            <a:graphicFrameLocks noGrp="1" noChangeAspect="1"/>
          </p:cNvGraphicFramePr>
          <p:nvPr>
            <p:ph idx="1"/>
            <p:extLst>
              <p:ext uri="{D42A27DB-BD31-4B8C-83A1-F6EECF244321}">
                <p14:modId xmlns:p14="http://schemas.microsoft.com/office/powerpoint/2010/main" val="1391361089"/>
              </p:ext>
            </p:extLst>
          </p:nvPr>
        </p:nvGraphicFramePr>
        <p:xfrm>
          <a:off x="389406" y="1318684"/>
          <a:ext cx="8097838" cy="4013200"/>
        </p:xfrm>
        <a:graphic>
          <a:graphicData uri="http://schemas.openxmlformats.org/presentationml/2006/ole">
            <mc:AlternateContent xmlns:mc="http://schemas.openxmlformats.org/markup-compatibility/2006">
              <mc:Choice xmlns:v="urn:schemas-microsoft-com:vml" Requires="v">
                <p:oleObj spid="_x0000_s7182" name="Document" r:id="rId4" imgW="5689600" imgH="2819400" progId="Word.Document.8">
                  <p:embed/>
                </p:oleObj>
              </mc:Choice>
              <mc:Fallback>
                <p:oleObj name="Document" r:id="rId4" imgW="5689600" imgH="2819400" progId="Word.Document.8">
                  <p:embed/>
                  <p:pic>
                    <p:nvPicPr>
                      <p:cNvPr id="0" name=""/>
                      <p:cNvPicPr>
                        <a:picLocks noChangeAspect="1" noChangeArrowheads="1"/>
                      </p:cNvPicPr>
                      <p:nvPr/>
                    </p:nvPicPr>
                    <p:blipFill>
                      <a:blip r:embed="rId5"/>
                      <a:srcRect/>
                      <a:stretch>
                        <a:fillRect/>
                      </a:stretch>
                    </p:blipFill>
                    <p:spPr bwMode="auto">
                      <a:xfrm>
                        <a:off x="389406" y="1318684"/>
                        <a:ext cx="8097838" cy="4013200"/>
                      </a:xfrm>
                      <a:prstGeom prst="rect">
                        <a:avLst/>
                      </a:prstGeom>
                      <a:noFill/>
                      <a:ln>
                        <a:noFill/>
                      </a:ln>
                      <a:effectLst/>
                      <a:extLst/>
                    </p:spPr>
                  </p:pic>
                </p:oleObj>
              </mc:Fallback>
            </mc:AlternateContent>
          </a:graphicData>
        </a:graphic>
      </p:graphicFrame>
      <p:pic>
        <p:nvPicPr>
          <p:cNvPr id="829457" name="Picture 4113" descr="ED"/>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110693" y="5196"/>
            <a:ext cx="1026858" cy="7381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65500683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5875" name="Rectangle 3"/>
          <p:cNvSpPr>
            <a:spLocks noGrp="1" noChangeArrowheads="1"/>
          </p:cNvSpPr>
          <p:nvPr>
            <p:ph type="body" idx="1"/>
          </p:nvPr>
        </p:nvSpPr>
        <p:spPr>
          <a:xfrm>
            <a:off x="297872" y="1212271"/>
            <a:ext cx="8451273" cy="2365772"/>
          </a:xfrm>
          <a:noFill/>
          <a:ln/>
        </p:spPr>
        <p:txBody>
          <a:bodyPr vert="horz" wrap="square" lIns="82154" tIns="39291" rIns="82154" bIns="39291" numCol="1" rtlCol="0" anchor="t" anchorCtr="0" compatLnSpc="1">
            <a:prstTxWarp prst="textNoShape">
              <a:avLst/>
            </a:prstTxWarp>
            <a:noAutofit/>
          </a:bodyPr>
          <a:lstStyle/>
          <a:p>
            <a:r>
              <a:rPr lang="en-US" altLang="en-US" dirty="0"/>
              <a:t>For this exercise, as a class, we will produce an operational scenario template for Program 5.</a:t>
            </a:r>
          </a:p>
        </p:txBody>
      </p:sp>
      <p:pic>
        <p:nvPicPr>
          <p:cNvPr id="975877" name="Picture 5" descr="ED"/>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100302" y="-10227"/>
            <a:ext cx="1033463" cy="738188"/>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975883" name="Object 11"/>
          <p:cNvGraphicFramePr>
            <a:graphicFrameLocks noChangeAspect="1"/>
          </p:cNvGraphicFramePr>
          <p:nvPr>
            <p:extLst>
              <p:ext uri="{D42A27DB-BD31-4B8C-83A1-F6EECF244321}">
                <p14:modId xmlns:p14="http://schemas.microsoft.com/office/powerpoint/2010/main" val="333456450"/>
              </p:ext>
            </p:extLst>
          </p:nvPr>
        </p:nvGraphicFramePr>
        <p:xfrm>
          <a:off x="-112895" y="2593051"/>
          <a:ext cx="8455025" cy="3516312"/>
        </p:xfrm>
        <a:graphic>
          <a:graphicData uri="http://schemas.openxmlformats.org/presentationml/2006/ole">
            <mc:AlternateContent xmlns:mc="http://schemas.openxmlformats.org/markup-compatibility/2006">
              <mc:Choice xmlns:v="urn:schemas-microsoft-com:vml" Requires="v">
                <p:oleObj spid="_x0000_s8206" name="Document" r:id="rId5" imgW="6578600" imgH="2730500" progId="Word.Document.8">
                  <p:embed/>
                </p:oleObj>
              </mc:Choice>
              <mc:Fallback>
                <p:oleObj name="Document" r:id="rId5" imgW="6578600" imgH="2730500" progId="Word.Document.8">
                  <p:embed/>
                  <p:pic>
                    <p:nvPicPr>
                      <p:cNvPr id="0" name=""/>
                      <p:cNvPicPr>
                        <a:picLocks noChangeAspect="1" noChangeArrowheads="1"/>
                      </p:cNvPicPr>
                      <p:nvPr/>
                    </p:nvPicPr>
                    <p:blipFill>
                      <a:blip r:embed="rId6"/>
                      <a:srcRect/>
                      <a:stretch>
                        <a:fillRect/>
                      </a:stretch>
                    </p:blipFill>
                    <p:spPr bwMode="auto">
                      <a:xfrm>
                        <a:off x="-112895" y="2593051"/>
                        <a:ext cx="8455025" cy="3516312"/>
                      </a:xfrm>
                      <a:prstGeom prst="rect">
                        <a:avLst/>
                      </a:prstGeom>
                      <a:noFill/>
                      <a:ln>
                        <a:noFill/>
                      </a:ln>
                      <a:effectLst/>
                      <a:extLst/>
                    </p:spPr>
                  </p:pic>
                </p:oleObj>
              </mc:Fallback>
            </mc:AlternateContent>
          </a:graphicData>
        </a:graphic>
      </p:graphicFrame>
      <p:sp>
        <p:nvSpPr>
          <p:cNvPr id="6" name="Rectangle 4098"/>
          <p:cNvSpPr txBox="1">
            <a:spLocks noChangeArrowheads="1"/>
          </p:cNvSpPr>
          <p:nvPr/>
        </p:nvSpPr>
        <p:spPr>
          <a:xfrm>
            <a:off x="280769" y="188011"/>
            <a:ext cx="8000786" cy="539353"/>
          </a:xfrm>
          <a:prstGeom prst="rect">
            <a:avLst/>
          </a:prstGeom>
          <a:noFill/>
          <a:ln/>
        </p:spPr>
        <p:txBody>
          <a:bodyPr vert="horz" wrap="square" lIns="86916" tIns="42863" rIns="86916" bIns="42863" numCol="1" rtlCol="0" anchor="ctr" anchorCtr="0" compatLnSpc="1">
            <a:prstTxWarp prst="textNoShape">
              <a:avLst/>
            </a:prstTxWarp>
            <a:noAutofit/>
          </a:bodyPr>
          <a:lst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a:lstStyle>
          <a:p>
            <a:r>
              <a:rPr lang="en-US" altLang="en-US" dirty="0"/>
              <a:t>Operational Template: Class Exercise</a:t>
            </a:r>
          </a:p>
        </p:txBody>
      </p:sp>
    </p:spTree>
    <p:extLst>
      <p:ext uri="{BB962C8B-B14F-4D97-AF65-F5344CB8AC3E}">
        <p14:creationId xmlns:p14="http://schemas.microsoft.com/office/powerpoint/2010/main" val="195456909"/>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276</TotalTime>
  <Words>2239</Words>
  <Application>Microsoft Office PowerPoint</Application>
  <PresentationFormat>On-screen Show (4:3)</PresentationFormat>
  <Paragraphs>221</Paragraphs>
  <Slides>18</Slides>
  <Notes>15</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1</vt:i4>
      </vt:variant>
      <vt:variant>
        <vt:lpstr>Slide Titles</vt:lpstr>
      </vt:variant>
      <vt:variant>
        <vt:i4>18</vt:i4>
      </vt:variant>
    </vt:vector>
  </HeadingPairs>
  <TitlesOfParts>
    <vt:vector size="24" baseType="lpstr">
      <vt:lpstr>Arial</vt:lpstr>
      <vt:lpstr>Calibri</vt:lpstr>
      <vt:lpstr>Times New Roman</vt:lpstr>
      <vt:lpstr>SEI_Template</vt:lpstr>
      <vt:lpstr>1_SEI_template</vt:lpstr>
      <vt:lpstr>Document</vt:lpstr>
      <vt:lpstr>A Discipline for  Software Engineering</vt:lpstr>
      <vt:lpstr>Document Markings</vt:lpstr>
      <vt:lpstr>Problem: What Must Be Done</vt:lpstr>
      <vt:lpstr>Example</vt:lpstr>
      <vt:lpstr>Solution</vt:lpstr>
      <vt:lpstr>User Stories</vt:lpstr>
      <vt:lpstr>Operational Template</vt:lpstr>
      <vt:lpstr>Example Operational Template</vt:lpstr>
      <vt:lpstr>PowerPoint Presentation</vt:lpstr>
      <vt:lpstr>PowerPoint Presentation</vt:lpstr>
      <vt:lpstr>Use-Case Diagram</vt:lpstr>
      <vt:lpstr>Use-Case Description Example </vt:lpstr>
      <vt:lpstr>PowerPoint Presentation</vt:lpstr>
      <vt:lpstr>Sequence Diagram Example </vt:lpstr>
      <vt:lpstr>Test Cases</vt:lpstr>
      <vt:lpstr>Exercise</vt:lpstr>
      <vt:lpstr>Exercise Review Questions</vt:lpstr>
      <vt:lpstr>Example</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25</cp:revision>
  <cp:lastPrinted>2015-11-05T19:18:24Z</cp:lastPrinted>
  <dcterms:created xsi:type="dcterms:W3CDTF">2018-11-07T20:50:28Z</dcterms:created>
  <dcterms:modified xsi:type="dcterms:W3CDTF">2020-04-22T21:00:57Z</dcterms:modified>
</cp:coreProperties>
</file>